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8" r:id="rId3"/>
    <p:sldId id="695" r:id="rId4"/>
    <p:sldId id="259" r:id="rId5"/>
    <p:sldId id="580" r:id="rId6"/>
    <p:sldId id="696" r:id="rId7"/>
    <p:sldId id="699" r:id="rId8"/>
    <p:sldId id="697" r:id="rId9"/>
    <p:sldId id="579" r:id="rId10"/>
    <p:sldId id="566" r:id="rId11"/>
    <p:sldId id="577" r:id="rId12"/>
    <p:sldId id="700" r:id="rId13"/>
    <p:sldId id="581" r:id="rId14"/>
    <p:sldId id="262" r:id="rId15"/>
    <p:sldId id="265" r:id="rId16"/>
    <p:sldId id="268" r:id="rId17"/>
    <p:sldId id="269" r:id="rId18"/>
    <p:sldId id="264" r:id="rId19"/>
    <p:sldId id="576" r:id="rId20"/>
    <p:sldId id="583" r:id="rId21"/>
    <p:sldId id="584" r:id="rId22"/>
    <p:sldId id="585" r:id="rId23"/>
    <p:sldId id="692" r:id="rId24"/>
    <p:sldId id="270" r:id="rId25"/>
    <p:sldId id="69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55"/>
    <p:restoredTop sz="74438"/>
  </p:normalViewPr>
  <p:slideViewPr>
    <p:cSldViewPr snapToGrid="0" snapToObjects="1">
      <p:cViewPr varScale="1">
        <p:scale>
          <a:sx n="72" d="100"/>
          <a:sy n="72" d="100"/>
        </p:scale>
        <p:origin x="20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tiff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FCC39-4F7F-7849-B954-12FFE37C735F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0107B-EA01-CD4F-AEE3-F1146FBC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30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3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57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17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86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Both HOURS PLAYED and FAN go to SME. To estimate the effect of either, the other must be controlled.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311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2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285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647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cannot estimate effect of HOURS unless I remove the effect of FAN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6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Understanding </a:t>
            </a:r>
            <a:r>
              <a:rPr lang="en-US" sz="1200" dirty="0">
                <a:sym typeface="Wingdings" pitchFamily="2" charset="2"/>
              </a:rPr>
              <a:t> planning  better models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424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39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238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299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one of the biggest mistakes I see.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6956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estimate weights using a factor analysis. Similar to PCA. Will REALLY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778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I controlled for familiarity with the game, I would remove the REASON hours cause engagement. That would be bad. It would undo the effect I am trying to assess.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891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932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82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Social media engagement scored 0-10. Usage is respectable and increases with hours.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4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2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33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510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54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986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01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1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8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12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7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96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079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6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363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4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6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610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Analysis for Understanding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Session 2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4465259-9067-BF42-92FB-DD88EE9DE9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54" r="11102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67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68D7EB4F-DF2A-46C2-8FE1-7168BCB55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FE6DB-0D31-E74A-B2FA-AFF53B65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Python Exercise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58618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20A5059-440A-450C-8555-CAF6FC47C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12" b="3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919BC-6F20-D144-B584-6F6E4368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Controlling Confounders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46362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840046" cy="1674180"/>
          </a:xfrm>
        </p:spPr>
        <p:txBody>
          <a:bodyPr>
            <a:normAutofit/>
          </a:bodyPr>
          <a:lstStyle/>
          <a:p>
            <a:r>
              <a:rPr lang="en-US" sz="4000" dirty="0"/>
              <a:t>Warning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dirty="0"/>
              <a:t>Effect sizes may be biased by confounders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0200414F-8078-7949-8D3A-32F958FF3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9462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ECDC2F5-72D8-7C48-916C-7851EE31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Can We Use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84E5BA-0139-4444-9B9A-D520FFF50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Effect size is biased by confounders. Can we still use this data?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Yes*, with appropriate statistical controls</a:t>
            </a:r>
          </a:p>
        </p:txBody>
      </p:sp>
    </p:spTree>
    <p:extLst>
      <p:ext uri="{BB962C8B-B14F-4D97-AF65-F5344CB8AC3E}">
        <p14:creationId xmlns:p14="http://schemas.microsoft.com/office/powerpoint/2010/main" val="229165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5389631"/>
            <a:ext cx="10332720" cy="868931"/>
          </a:xfrm>
        </p:spPr>
        <p:txBody>
          <a:bodyPr/>
          <a:lstStyle/>
          <a:p>
            <a:r>
              <a:rPr lang="en-US" b="1" dirty="0"/>
              <a:t>Problem</a:t>
            </a:r>
            <a:r>
              <a:rPr lang="en-US" dirty="0"/>
              <a:t>: being a fan of the series will lead to both hours played and engagement. </a:t>
            </a:r>
            <a:br>
              <a:rPr lang="en-US" dirty="0"/>
            </a:br>
            <a:r>
              <a:rPr lang="en-US" dirty="0"/>
              <a:t>If we can measure this, we can control for 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4298E-1EFA-2B49-9890-B19DB663799D}"/>
              </a:ext>
            </a:extLst>
          </p:cNvPr>
          <p:cNvSpPr txBox="1"/>
          <p:nvPr/>
        </p:nvSpPr>
        <p:spPr>
          <a:xfrm>
            <a:off x="4606118" y="4558635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/>
              <a:t>??</a:t>
            </a:r>
            <a:endParaRPr lang="en-US" sz="32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65D95F-8951-BE41-A1E7-DCF463DD2C2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flipH="1" flipV="1">
            <a:off x="3144449" y="3997961"/>
            <a:ext cx="146166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8A90B6-F6DA-6B47-A309-5F63E2C0A8A8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6601822" y="3997961"/>
            <a:ext cx="173743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33A0BF-315A-A542-91DF-E03427FE12E1}"/>
              </a:ext>
            </a:extLst>
          </p:cNvPr>
          <p:cNvSpPr txBox="1"/>
          <p:nvPr/>
        </p:nvSpPr>
        <p:spPr>
          <a:xfrm>
            <a:off x="4615555" y="4574213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Fan</a:t>
            </a:r>
          </a:p>
        </p:txBody>
      </p:sp>
    </p:spTree>
    <p:extLst>
      <p:ext uri="{BB962C8B-B14F-4D97-AF65-F5344CB8AC3E}">
        <p14:creationId xmlns:p14="http://schemas.microsoft.com/office/powerpoint/2010/main" val="3999115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build="p"/>
      <p:bldP spid="8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Control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A82362-31D3-684E-87B5-746C8F43CBA7}"/>
              </a:ext>
            </a:extLst>
          </p:cNvPr>
          <p:cNvSpPr/>
          <p:nvPr/>
        </p:nvSpPr>
        <p:spPr>
          <a:xfrm>
            <a:off x="2667000" y="2118360"/>
            <a:ext cx="370332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3" rtlCol="0" anchor="ctr"/>
          <a:lstStyle/>
          <a:p>
            <a:pPr algn="ctr"/>
            <a:r>
              <a:rPr lang="en-US" sz="2400" b="1" dirty="0"/>
              <a:t>Hours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278A62-3117-8948-911A-E4941DFEFA34}"/>
              </a:ext>
            </a:extLst>
          </p:cNvPr>
          <p:cNvSpPr/>
          <p:nvPr/>
        </p:nvSpPr>
        <p:spPr>
          <a:xfrm>
            <a:off x="4937760" y="2118360"/>
            <a:ext cx="350520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 anchorCtr="1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Soc. Media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D0D592-38F6-3543-96D2-729506C6B892}"/>
              </a:ext>
            </a:extLst>
          </p:cNvPr>
          <p:cNvGrpSpPr/>
          <p:nvPr/>
        </p:nvGrpSpPr>
        <p:grpSpPr>
          <a:xfrm>
            <a:off x="5000157" y="2743200"/>
            <a:ext cx="1276760" cy="2292693"/>
            <a:chOff x="5000157" y="2743200"/>
            <a:chExt cx="1276760" cy="2292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2BF0AB-A5F5-394F-9C58-0036872D66B2}"/>
                </a:ext>
              </a:extLst>
            </p:cNvPr>
            <p:cNvCxnSpPr/>
            <p:nvPr/>
          </p:nvCxnSpPr>
          <p:spPr>
            <a:xfrm flipV="1">
              <a:off x="5161143" y="2743200"/>
              <a:ext cx="656650" cy="4848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CF2796-F437-6746-822F-E172025148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5793" y="2875803"/>
              <a:ext cx="866328" cy="639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4CCAB7-9EC9-C94E-ADB3-C4E6DC460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157" y="3025060"/>
              <a:ext cx="1027718" cy="7587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D889C4-A200-E146-B20A-3C582D4B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259" y="3195615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1A3A39-B9E4-1A4C-87CB-6C2BFB207B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3806" y="3330073"/>
              <a:ext cx="1106777" cy="817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E456BA0-D853-E744-886A-CEC24504A7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1938" y="3515428"/>
              <a:ext cx="1139560" cy="84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28008A-D1F7-1F4F-B57B-175833EBB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0070" y="3724987"/>
              <a:ext cx="1137567" cy="8398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61EF91-2B96-624B-808E-B004E7CBA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984" y="3932457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A59B4C9-B688-1743-BE01-066FA17C4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6027" y="4192299"/>
              <a:ext cx="931266" cy="6875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6A17E59-E3AE-414E-A0C5-77E9366DB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076" y="4486170"/>
              <a:ext cx="744560" cy="5497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3961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Control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A82362-31D3-684E-87B5-746C8F43CBA7}"/>
              </a:ext>
            </a:extLst>
          </p:cNvPr>
          <p:cNvSpPr/>
          <p:nvPr/>
        </p:nvSpPr>
        <p:spPr>
          <a:xfrm>
            <a:off x="2667000" y="2118360"/>
            <a:ext cx="370332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3" rtlCol="0" anchor="ctr"/>
          <a:lstStyle/>
          <a:p>
            <a:pPr algn="ctr"/>
            <a:r>
              <a:rPr lang="en-US" sz="2400" b="1" dirty="0"/>
              <a:t>Hours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278A62-3117-8948-911A-E4941DFEFA34}"/>
              </a:ext>
            </a:extLst>
          </p:cNvPr>
          <p:cNvSpPr/>
          <p:nvPr/>
        </p:nvSpPr>
        <p:spPr>
          <a:xfrm>
            <a:off x="4937760" y="2118360"/>
            <a:ext cx="350520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 anchorCtr="1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Soc. Media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D0D592-38F6-3543-96D2-729506C6B892}"/>
              </a:ext>
            </a:extLst>
          </p:cNvPr>
          <p:cNvGrpSpPr/>
          <p:nvPr/>
        </p:nvGrpSpPr>
        <p:grpSpPr>
          <a:xfrm>
            <a:off x="5000157" y="2743200"/>
            <a:ext cx="1276760" cy="2292693"/>
            <a:chOff x="5000157" y="2743200"/>
            <a:chExt cx="1276760" cy="2292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2BF0AB-A5F5-394F-9C58-0036872D66B2}"/>
                </a:ext>
              </a:extLst>
            </p:cNvPr>
            <p:cNvCxnSpPr/>
            <p:nvPr/>
          </p:nvCxnSpPr>
          <p:spPr>
            <a:xfrm flipV="1">
              <a:off x="5161143" y="2743200"/>
              <a:ext cx="656650" cy="4848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CF2796-F437-6746-822F-E172025148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5793" y="2875803"/>
              <a:ext cx="866328" cy="639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4CCAB7-9EC9-C94E-ADB3-C4E6DC460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157" y="3025060"/>
              <a:ext cx="1027718" cy="7587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D889C4-A200-E146-B20A-3C582D4B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259" y="3195615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1A3A39-B9E4-1A4C-87CB-6C2BFB207B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3806" y="3330073"/>
              <a:ext cx="1106777" cy="817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E456BA0-D853-E744-886A-CEC24504A7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1938" y="3515428"/>
              <a:ext cx="1139560" cy="84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28008A-D1F7-1F4F-B57B-175833EBB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0070" y="3724987"/>
              <a:ext cx="1137567" cy="8398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61EF91-2B96-624B-808E-B004E7CBA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984" y="3932457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A59B4C9-B688-1743-BE01-066FA17C4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6027" y="4192299"/>
              <a:ext cx="931266" cy="6875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6A17E59-E3AE-414E-A0C5-77E9366DB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076" y="4486170"/>
              <a:ext cx="744560" cy="5497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12298D0F-65FF-CD4E-9C62-9E61DD305498}"/>
              </a:ext>
            </a:extLst>
          </p:cNvPr>
          <p:cNvSpPr/>
          <p:nvPr/>
        </p:nvSpPr>
        <p:spPr>
          <a:xfrm>
            <a:off x="4511040" y="4221480"/>
            <a:ext cx="2103120" cy="21488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en-US" b="1" dirty="0"/>
              <a:t>Fan</a:t>
            </a:r>
          </a:p>
        </p:txBody>
      </p:sp>
    </p:spTree>
    <p:extLst>
      <p:ext uri="{BB962C8B-B14F-4D97-AF65-F5344CB8AC3E}">
        <p14:creationId xmlns:p14="http://schemas.microsoft.com/office/powerpoint/2010/main" val="335810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Control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A82362-31D3-684E-87B5-746C8F43CBA7}"/>
              </a:ext>
            </a:extLst>
          </p:cNvPr>
          <p:cNvSpPr/>
          <p:nvPr/>
        </p:nvSpPr>
        <p:spPr>
          <a:xfrm>
            <a:off x="2667000" y="2118360"/>
            <a:ext cx="370332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3" rtlCol="0" anchor="ctr"/>
          <a:lstStyle/>
          <a:p>
            <a:pPr algn="ctr"/>
            <a:r>
              <a:rPr lang="en-US" sz="2400" b="1" dirty="0"/>
              <a:t>Hours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278A62-3117-8948-911A-E4941DFEFA34}"/>
              </a:ext>
            </a:extLst>
          </p:cNvPr>
          <p:cNvSpPr/>
          <p:nvPr/>
        </p:nvSpPr>
        <p:spPr>
          <a:xfrm>
            <a:off x="4937760" y="2118360"/>
            <a:ext cx="350520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 anchorCtr="1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Soc. Media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D0D592-38F6-3543-96D2-729506C6B892}"/>
              </a:ext>
            </a:extLst>
          </p:cNvPr>
          <p:cNvGrpSpPr/>
          <p:nvPr/>
        </p:nvGrpSpPr>
        <p:grpSpPr>
          <a:xfrm>
            <a:off x="5000157" y="2743200"/>
            <a:ext cx="1276760" cy="2292693"/>
            <a:chOff x="5000157" y="2743200"/>
            <a:chExt cx="1276760" cy="2292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2BF0AB-A5F5-394F-9C58-0036872D66B2}"/>
                </a:ext>
              </a:extLst>
            </p:cNvPr>
            <p:cNvCxnSpPr/>
            <p:nvPr/>
          </p:nvCxnSpPr>
          <p:spPr>
            <a:xfrm flipV="1">
              <a:off x="5161143" y="2743200"/>
              <a:ext cx="656650" cy="4848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CF2796-F437-6746-822F-E172025148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5793" y="2875803"/>
              <a:ext cx="866328" cy="639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4CCAB7-9EC9-C94E-ADB3-C4E6DC460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157" y="3025060"/>
              <a:ext cx="1027718" cy="7587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D889C4-A200-E146-B20A-3C582D4B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259" y="3195615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1A3A39-B9E4-1A4C-87CB-6C2BFB207B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3806" y="3330073"/>
              <a:ext cx="1106777" cy="817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E456BA0-D853-E744-886A-CEC24504A7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1938" y="3515428"/>
              <a:ext cx="1139560" cy="84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28008A-D1F7-1F4F-B57B-175833EBB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0070" y="3724987"/>
              <a:ext cx="1137567" cy="8398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61EF91-2B96-624B-808E-B004E7CBA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984" y="3932457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A59B4C9-B688-1743-BE01-066FA17C4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6027" y="4192299"/>
              <a:ext cx="931266" cy="6875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6A17E59-E3AE-414E-A0C5-77E9366DB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076" y="4486170"/>
              <a:ext cx="744560" cy="5497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12298D0F-65FF-CD4E-9C62-9E61DD305498}"/>
              </a:ext>
            </a:extLst>
          </p:cNvPr>
          <p:cNvSpPr/>
          <p:nvPr/>
        </p:nvSpPr>
        <p:spPr>
          <a:xfrm>
            <a:off x="4511040" y="4221480"/>
            <a:ext cx="2103120" cy="21488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6A18FF-DF24-A54D-8087-32D5358C14C9}"/>
              </a:ext>
            </a:extLst>
          </p:cNvPr>
          <p:cNvSpPr/>
          <p:nvPr/>
        </p:nvSpPr>
        <p:spPr>
          <a:xfrm>
            <a:off x="4599003" y="5705432"/>
            <a:ext cx="1936809" cy="694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25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5389631"/>
            <a:ext cx="10332720" cy="868931"/>
          </a:xfrm>
        </p:spPr>
        <p:txBody>
          <a:bodyPr/>
          <a:lstStyle/>
          <a:p>
            <a:r>
              <a:rPr lang="en-US" b="1" dirty="0"/>
              <a:t>Conclusion: </a:t>
            </a:r>
            <a:r>
              <a:rPr lang="en-US" dirty="0"/>
              <a:t>control for confounds (“common causes”)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4298E-1EFA-2B49-9890-B19DB663799D}"/>
              </a:ext>
            </a:extLst>
          </p:cNvPr>
          <p:cNvSpPr txBox="1"/>
          <p:nvPr/>
        </p:nvSpPr>
        <p:spPr>
          <a:xfrm>
            <a:off x="4606118" y="4558635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65D95F-8951-BE41-A1E7-DCF463DD2C2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flipH="1" flipV="1">
            <a:off x="3144449" y="3997961"/>
            <a:ext cx="146166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8A90B6-F6DA-6B47-A309-5F63E2C0A8A8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6601822" y="3997961"/>
            <a:ext cx="173743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89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591A-6BC8-C342-A04C-FD33C0D1C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Cautionary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5015F-5289-2244-AD3D-EA8D871FD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705643" cy="3760891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Other common causes we need to control?</a:t>
            </a:r>
          </a:p>
          <a:p>
            <a:endParaRPr lang="en-US" sz="2800" dirty="0"/>
          </a:p>
          <a:p>
            <a:r>
              <a:rPr lang="en-US" sz="2800" dirty="0"/>
              <a:t>You may not have the data you need!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Plan ahead!</a:t>
            </a:r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6AEFFB77-DCD2-D047-83BD-429DA7858F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239"/>
          <a:stretch/>
        </p:blipFill>
        <p:spPr>
          <a:xfrm>
            <a:off x="6662172" y="0"/>
            <a:ext cx="5529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539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20A5059-440A-450C-8555-CAF6FC47C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12" b="3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919BC-6F20-D144-B584-6F6E4368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Using OLS to Estimate Effects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58207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68D7EB4F-DF2A-46C2-8FE1-7168BCB55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FE6DB-0D31-E74A-B2FA-AFF53B65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Python Exercise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78842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levision, indoor, game, monitor&#10;&#10;Description automatically generated">
            <a:extLst>
              <a:ext uri="{FF2B5EF4-FFF2-40B4-BE49-F238E27FC236}">
                <a16:creationId xmlns:a16="http://schemas.microsoft.com/office/drawing/2014/main" id="{F20A5059-440A-450C-8555-CAF6FC47C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12" b="3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919BC-6F20-D144-B584-6F6E4368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tx1"/>
                </a:solidFill>
              </a:rPr>
              <a:t>Common Mistakes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868684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#1: Assess Measurement Validity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DEFC6-26A5-7A48-B7FC-DD57D16A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3674012" cy="3760891"/>
          </a:xfrm>
        </p:spPr>
        <p:txBody>
          <a:bodyPr/>
          <a:lstStyle/>
          <a:p>
            <a:r>
              <a:rPr lang="en-US" dirty="0"/>
              <a:t>Control requires *perfect* measurement</a:t>
            </a:r>
          </a:p>
          <a:p>
            <a:r>
              <a:rPr lang="en-US" dirty="0"/>
              <a:t>Too narrow? Too broad?</a:t>
            </a:r>
          </a:p>
          <a:p>
            <a:r>
              <a:rPr lang="en-US" dirty="0"/>
              <a:t>Can test measure properties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71D63BC-A638-6041-8664-530455D4C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767" y="1911563"/>
            <a:ext cx="6137345" cy="4070029"/>
          </a:xfrm>
          <a:prstGeom prst="rect">
            <a:avLst/>
          </a:prstGeom>
        </p:spPr>
      </p:pic>
      <p:sp>
        <p:nvSpPr>
          <p:cNvPr id="18" name="Cloud 17">
            <a:extLst>
              <a:ext uri="{FF2B5EF4-FFF2-40B4-BE49-F238E27FC236}">
                <a16:creationId xmlns:a16="http://schemas.microsoft.com/office/drawing/2014/main" id="{FD8B1DE2-DE7C-614E-9B31-5F527B38D4B4}"/>
              </a:ext>
            </a:extLst>
          </p:cNvPr>
          <p:cNvSpPr/>
          <p:nvPr/>
        </p:nvSpPr>
        <p:spPr>
          <a:xfrm>
            <a:off x="5948390" y="5221851"/>
            <a:ext cx="4213716" cy="134954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would this actually measure?</a:t>
            </a:r>
          </a:p>
        </p:txBody>
      </p:sp>
    </p:spTree>
    <p:extLst>
      <p:ext uri="{BB962C8B-B14F-4D97-AF65-F5344CB8AC3E}">
        <p14:creationId xmlns:p14="http://schemas.microsoft.com/office/powerpoint/2010/main" val="103136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712B632-ACA6-C84B-9DCA-E9EA6E08A5FC}"/>
              </a:ext>
            </a:extLst>
          </p:cNvPr>
          <p:cNvSpPr txBox="1"/>
          <p:nvPr/>
        </p:nvSpPr>
        <p:spPr>
          <a:xfrm>
            <a:off x="838200" y="4769168"/>
            <a:ext cx="807148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i</a:t>
            </a:r>
            <a:r>
              <a:rPr lang="en-US" sz="3200" dirty="0"/>
              <a:t> 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9C3A0E5-EC29-4A4F-9AA9-FCF23754BE34}"/>
              </a:ext>
            </a:extLst>
          </p:cNvPr>
          <p:cNvSpPr/>
          <p:nvPr/>
        </p:nvSpPr>
        <p:spPr>
          <a:xfrm>
            <a:off x="1241774" y="1690688"/>
            <a:ext cx="2712720" cy="1920240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Brand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Sentiment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D2E025-4851-D942-A18F-6F0284FD0186}"/>
              </a:ext>
            </a:extLst>
          </p:cNvPr>
          <p:cNvSpPr txBox="1"/>
          <p:nvPr/>
        </p:nvSpPr>
        <p:spPr>
          <a:xfrm>
            <a:off x="2194560" y="4769168"/>
            <a:ext cx="807148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i</a:t>
            </a:r>
            <a:r>
              <a:rPr lang="en-US" sz="3200" dirty="0"/>
              <a:t>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1BC674-F680-3147-91A6-003FAFA64E15}"/>
              </a:ext>
            </a:extLst>
          </p:cNvPr>
          <p:cNvSpPr txBox="1"/>
          <p:nvPr/>
        </p:nvSpPr>
        <p:spPr>
          <a:xfrm>
            <a:off x="3550920" y="4769167"/>
            <a:ext cx="807148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i</a:t>
            </a:r>
            <a:r>
              <a:rPr lang="en-US" sz="3200" dirty="0"/>
              <a:t> 3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D7657B-F149-5D4C-A476-71FC0169021A}"/>
              </a:ext>
            </a:extLst>
          </p:cNvPr>
          <p:cNvCxnSpPr>
            <a:cxnSpLocks/>
          </p:cNvCxnSpPr>
          <p:nvPr/>
        </p:nvCxnSpPr>
        <p:spPr>
          <a:xfrm flipH="1">
            <a:off x="1241775" y="3610928"/>
            <a:ext cx="1226533" cy="1158239"/>
          </a:xfrm>
          <a:prstGeom prst="line">
            <a:avLst/>
          </a:prstGeom>
          <a:ln w="1270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880F7D-97AD-6443-9FC8-243EEBB5BFF9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>
            <a:off x="2598134" y="3610928"/>
            <a:ext cx="0" cy="1158240"/>
          </a:xfrm>
          <a:prstGeom prst="line">
            <a:avLst/>
          </a:prstGeom>
          <a:ln w="1270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D63C34-64C9-E54F-AC4E-32E1AD99C2E4}"/>
              </a:ext>
            </a:extLst>
          </p:cNvPr>
          <p:cNvCxnSpPr>
            <a:cxnSpLocks/>
            <a:stCxn id="7" idx="4"/>
          </p:cNvCxnSpPr>
          <p:nvPr/>
        </p:nvCxnSpPr>
        <p:spPr>
          <a:xfrm>
            <a:off x="2598134" y="3610928"/>
            <a:ext cx="1356360" cy="1158239"/>
          </a:xfrm>
          <a:prstGeom prst="line">
            <a:avLst/>
          </a:prstGeom>
          <a:ln w="1270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A5868C-D22E-0E4E-893F-758875A05A04}"/>
              </a:ext>
            </a:extLst>
          </p:cNvPr>
          <p:cNvCxnSpPr>
            <a:cxnSpLocks/>
          </p:cNvCxnSpPr>
          <p:nvPr/>
        </p:nvCxnSpPr>
        <p:spPr>
          <a:xfrm flipH="1" flipV="1">
            <a:off x="1241774" y="5353942"/>
            <a:ext cx="0" cy="1158240"/>
          </a:xfrm>
          <a:prstGeom prst="line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1F644A-8BE1-D64F-922E-94B3D766F490}"/>
              </a:ext>
            </a:extLst>
          </p:cNvPr>
          <p:cNvCxnSpPr>
            <a:cxnSpLocks/>
          </p:cNvCxnSpPr>
          <p:nvPr/>
        </p:nvCxnSpPr>
        <p:spPr>
          <a:xfrm flipH="1" flipV="1">
            <a:off x="2598134" y="5353942"/>
            <a:ext cx="0" cy="1158240"/>
          </a:xfrm>
          <a:prstGeom prst="line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65BB29F-5DD4-3544-A3F0-2EA1B9B66FE7}"/>
              </a:ext>
            </a:extLst>
          </p:cNvPr>
          <p:cNvCxnSpPr>
            <a:cxnSpLocks/>
          </p:cNvCxnSpPr>
          <p:nvPr/>
        </p:nvCxnSpPr>
        <p:spPr>
          <a:xfrm flipH="1" flipV="1">
            <a:off x="3947160" y="5353942"/>
            <a:ext cx="0" cy="1158240"/>
          </a:xfrm>
          <a:prstGeom prst="line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A5A59406-F0A6-6A46-903C-89E65788C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Composites </a:t>
            </a:r>
            <a:br>
              <a:rPr lang="en-US" dirty="0"/>
            </a:br>
            <a:r>
              <a:rPr lang="en-US" dirty="0"/>
              <a:t>(Latent Variable Models)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95E2B4D-C7F2-4746-8925-A55E05195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278" y="2108201"/>
            <a:ext cx="6248401" cy="3760891"/>
          </a:xfrm>
        </p:spPr>
        <p:txBody>
          <a:bodyPr/>
          <a:lstStyle/>
          <a:p>
            <a:r>
              <a:rPr lang="en-US" dirty="0"/>
              <a:t>Beyond this workshop, but it’s possible to use </a:t>
            </a:r>
            <a:r>
              <a:rPr lang="en-US" b="1" dirty="0"/>
              <a:t>weighted sums </a:t>
            </a:r>
            <a:r>
              <a:rPr lang="en-US" dirty="0"/>
              <a:t>of several </a:t>
            </a:r>
            <a:r>
              <a:rPr lang="en-US" b="1" dirty="0"/>
              <a:t>indicators </a:t>
            </a:r>
            <a:r>
              <a:rPr lang="en-US" dirty="0"/>
              <a:t>to make a better composite</a:t>
            </a:r>
          </a:p>
          <a:p>
            <a:r>
              <a:rPr lang="en-US" dirty="0"/>
              <a:t>E.g., </a:t>
            </a:r>
          </a:p>
          <a:p>
            <a:pPr lvl="1"/>
            <a:r>
              <a:rPr lang="en-US" dirty="0"/>
              <a:t>i1 = App rating</a:t>
            </a:r>
          </a:p>
          <a:p>
            <a:pPr lvl="1"/>
            <a:r>
              <a:rPr lang="en-US" dirty="0"/>
              <a:t>i1 = Use of affect words</a:t>
            </a:r>
          </a:p>
          <a:p>
            <a:pPr lvl="1"/>
            <a:r>
              <a:rPr lang="en-US" dirty="0"/>
              <a:t>i1 = Number of purchases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7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#2: Do not control for mechanisms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5389631"/>
            <a:ext cx="10332720" cy="868931"/>
          </a:xfrm>
        </p:spPr>
        <p:txBody>
          <a:bodyPr/>
          <a:lstStyle/>
          <a:p>
            <a:r>
              <a:rPr lang="en-US" b="1" dirty="0"/>
              <a:t>Controlling for familiarity with the game would erase the effect of “hours.” Don’t do this!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4298E-1EFA-2B49-9890-B19DB663799D}"/>
              </a:ext>
            </a:extLst>
          </p:cNvPr>
          <p:cNvSpPr txBox="1"/>
          <p:nvPr/>
        </p:nvSpPr>
        <p:spPr>
          <a:xfrm>
            <a:off x="4606118" y="4558635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65D95F-8951-BE41-A1E7-DCF463DD2C2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flipH="1" flipV="1">
            <a:off x="3144449" y="3997961"/>
            <a:ext cx="146166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8A90B6-F6DA-6B47-A309-5F63E2C0A8A8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6601822" y="3997961"/>
            <a:ext cx="173743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21C351B-6D8E-264D-B070-40DF2E4E6283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3144449" y="2260121"/>
            <a:ext cx="1461669" cy="66062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45F504C-7ED7-A746-88FE-2D6056BFAA65}"/>
              </a:ext>
            </a:extLst>
          </p:cNvPr>
          <p:cNvSpPr txBox="1"/>
          <p:nvPr/>
        </p:nvSpPr>
        <p:spPr>
          <a:xfrm>
            <a:off x="4606118" y="1720310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Game </a:t>
            </a:r>
            <a:br>
              <a:rPr lang="en-US" sz="3200" dirty="0"/>
            </a:br>
            <a:r>
              <a:rPr lang="en-US" sz="3200" dirty="0"/>
              <a:t>Familiarity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5C66E49-678E-E240-939C-CE96855AFDFC}"/>
              </a:ext>
            </a:extLst>
          </p:cNvPr>
          <p:cNvCxnSpPr>
            <a:cxnSpLocks/>
            <a:stCxn id="14" idx="3"/>
            <a:endCxn id="7" idx="0"/>
          </p:cNvCxnSpPr>
          <p:nvPr/>
        </p:nvCxnSpPr>
        <p:spPr>
          <a:xfrm>
            <a:off x="6601822" y="2258919"/>
            <a:ext cx="1737439" cy="661824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loud 15">
            <a:extLst>
              <a:ext uri="{FF2B5EF4-FFF2-40B4-BE49-F238E27FC236}">
                <a16:creationId xmlns:a16="http://schemas.microsoft.com/office/drawing/2014/main" id="{95151D97-9D45-2A42-A2AB-973047642845}"/>
              </a:ext>
            </a:extLst>
          </p:cNvPr>
          <p:cNvSpPr/>
          <p:nvPr/>
        </p:nvSpPr>
        <p:spPr>
          <a:xfrm rot="1409339">
            <a:off x="9024618" y="201389"/>
            <a:ext cx="3126334" cy="2100737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Need good understanding to model correctly</a:t>
            </a:r>
          </a:p>
        </p:txBody>
      </p:sp>
    </p:spTree>
    <p:extLst>
      <p:ext uri="{BB962C8B-B14F-4D97-AF65-F5344CB8AC3E}">
        <p14:creationId xmlns:p14="http://schemas.microsoft.com/office/powerpoint/2010/main" val="304347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4" grpId="0" animBg="1"/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68D7EB4F-DF2A-46C2-8FE1-7168BCB55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FE6DB-0D31-E74A-B2FA-AFF53B65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Python Exercise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490004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3BCCAE5-A35B-4B66-A4A7-E23C34A40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E54A6-863D-6242-8D2D-64EF9D455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New “Big Franchise” Game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987BDFB-DE64-4B56-B44F-45FAE19FA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6573" y="1895846"/>
            <a:ext cx="9784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Connections">
            <a:extLst>
              <a:ext uri="{FF2B5EF4-FFF2-40B4-BE49-F238E27FC236}">
                <a16:creationId xmlns:a16="http://schemas.microsoft.com/office/drawing/2014/main" id="{9557BC4B-BC93-41BD-A7AB-4A84B3B31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1509" y="2472903"/>
            <a:ext cx="3031484" cy="3031484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593EC0-A6AD-4343-8AFD-9306B51C8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460" y="3429000"/>
            <a:ext cx="6388260" cy="2440092"/>
          </a:xfrm>
        </p:spPr>
        <p:txBody>
          <a:bodyPr>
            <a:normAutofit/>
          </a:bodyPr>
          <a:lstStyle/>
          <a:p>
            <a:r>
              <a:rPr lang="en-US" dirty="0"/>
              <a:t>Social media element, but players may not engage with it</a:t>
            </a:r>
          </a:p>
          <a:p>
            <a:r>
              <a:rPr lang="en-US" dirty="0"/>
              <a:t>Assumption: more you play, more you will engage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4CE3CF-6887-4947-8090-EC10F183F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9203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5880" y="5181344"/>
            <a:ext cx="10332720" cy="528319"/>
          </a:xfrm>
        </p:spPr>
        <p:txBody>
          <a:bodyPr/>
          <a:lstStyle/>
          <a:p>
            <a:r>
              <a:rPr lang="en-US" b="1" dirty="0"/>
              <a:t>Goal</a:t>
            </a:r>
            <a:r>
              <a:rPr lang="en-US" dirty="0"/>
              <a:t>: estimate effect of “hours played”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0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748840" cy="1674180"/>
          </a:xfrm>
        </p:spPr>
        <p:txBody>
          <a:bodyPr>
            <a:normAutofit/>
          </a:bodyPr>
          <a:lstStyle/>
          <a:p>
            <a:r>
              <a:rPr lang="en-US" sz="4000" dirty="0"/>
              <a:t>OLS Regression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dirty="0"/>
              <a:t>Intercept: </a:t>
            </a:r>
          </a:p>
          <a:p>
            <a:pPr lvl="1"/>
            <a:r>
              <a:rPr lang="en-US" dirty="0"/>
              <a:t>Average “Y” when x = 0</a:t>
            </a:r>
          </a:p>
          <a:p>
            <a:pPr lvl="1"/>
            <a:r>
              <a:rPr lang="en-US" dirty="0"/>
              <a:t>2.87</a:t>
            </a:r>
          </a:p>
          <a:p>
            <a:r>
              <a:rPr lang="en-US" dirty="0"/>
              <a:t>Slope</a:t>
            </a:r>
          </a:p>
          <a:p>
            <a:pPr lvl="1"/>
            <a:r>
              <a:rPr lang="en-US" dirty="0"/>
              <a:t>Average 𝛥Y for 1-unit increase in X</a:t>
            </a:r>
          </a:p>
          <a:p>
            <a:pPr lvl="1"/>
            <a:r>
              <a:rPr lang="en-US" dirty="0"/>
              <a:t>0.26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899FCB9B-0F87-AA42-929D-2813B0692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5" name="Group 76">
            <a:extLst>
              <a:ext uri="{FF2B5EF4-FFF2-40B4-BE49-F238E27FC236}">
                <a16:creationId xmlns:a16="http://schemas.microsoft.com/office/drawing/2014/main" id="{F7B9A992-F4F3-8240-9317-2FB39414F90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052263" y="4663440"/>
            <a:ext cx="926694" cy="2194560"/>
            <a:chOff x="6805" y="2679"/>
            <a:chExt cx="603" cy="1428"/>
          </a:xfrm>
        </p:grpSpPr>
        <p:sp>
          <p:nvSpPr>
            <p:cNvPr id="176" name="AutoShape 75">
              <a:extLst>
                <a:ext uri="{FF2B5EF4-FFF2-40B4-BE49-F238E27FC236}">
                  <a16:creationId xmlns:a16="http://schemas.microsoft.com/office/drawing/2014/main" id="{644D5318-F88D-5B46-ACA2-9ED7B8038C25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805" y="2679"/>
              <a:ext cx="603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Rectangle 77">
              <a:extLst>
                <a:ext uri="{FF2B5EF4-FFF2-40B4-BE49-F238E27FC236}">
                  <a16:creationId xmlns:a16="http://schemas.microsoft.com/office/drawing/2014/main" id="{4DEFC610-0A59-8F4C-997B-FF2F20F4A6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6" y="3628"/>
              <a:ext cx="165" cy="280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78">
              <a:extLst>
                <a:ext uri="{FF2B5EF4-FFF2-40B4-BE49-F238E27FC236}">
                  <a16:creationId xmlns:a16="http://schemas.microsoft.com/office/drawing/2014/main" id="{710B95F6-5499-DE46-8336-80CDBC944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" y="4025"/>
              <a:ext cx="142" cy="51"/>
            </a:xfrm>
            <a:custGeom>
              <a:avLst/>
              <a:gdLst>
                <a:gd name="T0" fmla="*/ 44 w 83"/>
                <a:gd name="T1" fmla="*/ 0 h 30"/>
                <a:gd name="T2" fmla="*/ 1 w 83"/>
                <a:gd name="T3" fmla="*/ 24 h 30"/>
                <a:gd name="T4" fmla="*/ 0 w 83"/>
                <a:gd name="T5" fmla="*/ 29 h 30"/>
                <a:gd name="T6" fmla="*/ 57 w 83"/>
                <a:gd name="T7" fmla="*/ 30 h 30"/>
                <a:gd name="T8" fmla="*/ 83 w 83"/>
                <a:gd name="T9" fmla="*/ 0 h 30"/>
                <a:gd name="T10" fmla="*/ 44 w 8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3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79">
              <a:extLst>
                <a:ext uri="{FF2B5EF4-FFF2-40B4-BE49-F238E27FC236}">
                  <a16:creationId xmlns:a16="http://schemas.microsoft.com/office/drawing/2014/main" id="{37870D92-21CF-7846-8E9C-0C1071A4A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3" y="2862"/>
              <a:ext cx="239" cy="141"/>
            </a:xfrm>
            <a:custGeom>
              <a:avLst/>
              <a:gdLst>
                <a:gd name="T0" fmla="*/ 128 w 139"/>
                <a:gd name="T1" fmla="*/ 68 h 82"/>
                <a:gd name="T2" fmla="*/ 14 w 139"/>
                <a:gd name="T3" fmla="*/ 68 h 82"/>
                <a:gd name="T4" fmla="*/ 14 w 139"/>
                <a:gd name="T5" fmla="*/ 0 h 82"/>
                <a:gd name="T6" fmla="*/ 128 w 139"/>
                <a:gd name="T7" fmla="*/ 0 h 82"/>
                <a:gd name="T8" fmla="*/ 128 w 139"/>
                <a:gd name="T9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82">
                  <a:moveTo>
                    <a:pt x="128" y="68"/>
                  </a:moveTo>
                  <a:cubicBezTo>
                    <a:pt x="116" y="80"/>
                    <a:pt x="27" y="82"/>
                    <a:pt x="14" y="68"/>
                  </a:cubicBezTo>
                  <a:cubicBezTo>
                    <a:pt x="0" y="55"/>
                    <a:pt x="14" y="0"/>
                    <a:pt x="1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39" y="57"/>
                    <a:pt x="128" y="68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80">
              <a:extLst>
                <a:ext uri="{FF2B5EF4-FFF2-40B4-BE49-F238E27FC236}">
                  <a16:creationId xmlns:a16="http://schemas.microsoft.com/office/drawing/2014/main" id="{765E585A-1D8E-3C41-924A-72E7D1A16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4" y="2814"/>
              <a:ext cx="239" cy="50"/>
            </a:xfrm>
            <a:custGeom>
              <a:avLst/>
              <a:gdLst>
                <a:gd name="T0" fmla="*/ 139 w 139"/>
                <a:gd name="T1" fmla="*/ 22 h 29"/>
                <a:gd name="T2" fmla="*/ 132 w 139"/>
                <a:gd name="T3" fmla="*/ 29 h 29"/>
                <a:gd name="T4" fmla="*/ 7 w 139"/>
                <a:gd name="T5" fmla="*/ 29 h 29"/>
                <a:gd name="T6" fmla="*/ 0 w 139"/>
                <a:gd name="T7" fmla="*/ 22 h 29"/>
                <a:gd name="T8" fmla="*/ 0 w 139"/>
                <a:gd name="T9" fmla="*/ 7 h 29"/>
                <a:gd name="T10" fmla="*/ 7 w 139"/>
                <a:gd name="T11" fmla="*/ 0 h 29"/>
                <a:gd name="T12" fmla="*/ 132 w 139"/>
                <a:gd name="T13" fmla="*/ 0 h 29"/>
                <a:gd name="T14" fmla="*/ 139 w 139"/>
                <a:gd name="T15" fmla="*/ 7 h 29"/>
                <a:gd name="T16" fmla="*/ 139 w 139"/>
                <a:gd name="T17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29">
                  <a:moveTo>
                    <a:pt x="139" y="22"/>
                  </a:moveTo>
                  <a:cubicBezTo>
                    <a:pt x="139" y="26"/>
                    <a:pt x="136" y="29"/>
                    <a:pt x="132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26"/>
                    <a:pt x="0" y="2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6" y="0"/>
                    <a:pt x="139" y="3"/>
                    <a:pt x="139" y="7"/>
                  </a:cubicBezTo>
                  <a:lnTo>
                    <a:pt x="139" y="22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81">
              <a:extLst>
                <a:ext uri="{FF2B5EF4-FFF2-40B4-BE49-F238E27FC236}">
                  <a16:creationId xmlns:a16="http://schemas.microsoft.com/office/drawing/2014/main" id="{C9733AB3-7896-E640-ADB2-78C68FB16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24"/>
              <a:ext cx="84" cy="137"/>
            </a:xfrm>
            <a:custGeom>
              <a:avLst/>
              <a:gdLst>
                <a:gd name="T0" fmla="*/ 41 w 84"/>
                <a:gd name="T1" fmla="*/ 137 h 137"/>
                <a:gd name="T2" fmla="*/ 0 w 84"/>
                <a:gd name="T3" fmla="*/ 96 h 137"/>
                <a:gd name="T4" fmla="*/ 0 w 84"/>
                <a:gd name="T5" fmla="*/ 0 h 137"/>
                <a:gd name="T6" fmla="*/ 84 w 84"/>
                <a:gd name="T7" fmla="*/ 0 h 137"/>
                <a:gd name="T8" fmla="*/ 84 w 84"/>
                <a:gd name="T9" fmla="*/ 96 h 137"/>
                <a:gd name="T10" fmla="*/ 41 w 84"/>
                <a:gd name="T11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37">
                  <a:moveTo>
                    <a:pt x="41" y="137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96"/>
                  </a:lnTo>
                  <a:lnTo>
                    <a:pt x="41" y="137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82">
              <a:extLst>
                <a:ext uri="{FF2B5EF4-FFF2-40B4-BE49-F238E27FC236}">
                  <a16:creationId xmlns:a16="http://schemas.microsoft.com/office/drawing/2014/main" id="{06AE4F54-216F-0E44-91CA-E15E4594D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02"/>
              <a:ext cx="84" cy="73"/>
            </a:xfrm>
            <a:custGeom>
              <a:avLst/>
              <a:gdLst>
                <a:gd name="T0" fmla="*/ 0 w 49"/>
                <a:gd name="T1" fmla="*/ 40 h 43"/>
                <a:gd name="T2" fmla="*/ 24 w 49"/>
                <a:gd name="T3" fmla="*/ 43 h 43"/>
                <a:gd name="T4" fmla="*/ 49 w 49"/>
                <a:gd name="T5" fmla="*/ 40 h 43"/>
                <a:gd name="T6" fmla="*/ 49 w 49"/>
                <a:gd name="T7" fmla="*/ 0 h 43"/>
                <a:gd name="T8" fmla="*/ 0 w 49"/>
                <a:gd name="T9" fmla="*/ 0 h 43"/>
                <a:gd name="T10" fmla="*/ 0 w 49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3">
                  <a:moveTo>
                    <a:pt x="0" y="40"/>
                  </a:moveTo>
                  <a:cubicBezTo>
                    <a:pt x="8" y="42"/>
                    <a:pt x="16" y="43"/>
                    <a:pt x="24" y="43"/>
                  </a:cubicBezTo>
                  <a:cubicBezTo>
                    <a:pt x="33" y="43"/>
                    <a:pt x="41" y="42"/>
                    <a:pt x="49" y="4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83">
              <a:extLst>
                <a:ext uri="{FF2B5EF4-FFF2-40B4-BE49-F238E27FC236}">
                  <a16:creationId xmlns:a16="http://schemas.microsoft.com/office/drawing/2014/main" id="{2DC6DC96-0C0E-FD4D-A8EE-E2510FC00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7" y="2775"/>
              <a:ext cx="196" cy="183"/>
            </a:xfrm>
            <a:custGeom>
              <a:avLst/>
              <a:gdLst>
                <a:gd name="T0" fmla="*/ 0 w 114"/>
                <a:gd name="T1" fmla="*/ 0 h 107"/>
                <a:gd name="T2" fmla="*/ 0 w 114"/>
                <a:gd name="T3" fmla="*/ 89 h 107"/>
                <a:gd name="T4" fmla="*/ 0 w 114"/>
                <a:gd name="T5" fmla="*/ 89 h 107"/>
                <a:gd name="T6" fmla="*/ 56 w 114"/>
                <a:gd name="T7" fmla="*/ 107 h 107"/>
                <a:gd name="T8" fmla="*/ 113 w 114"/>
                <a:gd name="T9" fmla="*/ 89 h 107"/>
                <a:gd name="T10" fmla="*/ 114 w 114"/>
                <a:gd name="T11" fmla="*/ 89 h 107"/>
                <a:gd name="T12" fmla="*/ 114 w 114"/>
                <a:gd name="T13" fmla="*/ 0 h 107"/>
                <a:gd name="T14" fmla="*/ 0 w 114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07">
                  <a:moveTo>
                    <a:pt x="0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6" y="100"/>
                    <a:pt x="35" y="107"/>
                    <a:pt x="56" y="107"/>
                  </a:cubicBezTo>
                  <a:cubicBezTo>
                    <a:pt x="77" y="107"/>
                    <a:pt x="97" y="100"/>
                    <a:pt x="113" y="89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0"/>
                    <a:pt x="114" y="0"/>
                    <a:pt x="1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84">
              <a:extLst>
                <a:ext uri="{FF2B5EF4-FFF2-40B4-BE49-F238E27FC236}">
                  <a16:creationId xmlns:a16="http://schemas.microsoft.com/office/drawing/2014/main" id="{CF46996E-24FA-E046-AC79-5B01372D9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" y="2681"/>
              <a:ext cx="139" cy="147"/>
            </a:xfrm>
            <a:custGeom>
              <a:avLst/>
              <a:gdLst>
                <a:gd name="T0" fmla="*/ 81 w 81"/>
                <a:gd name="T1" fmla="*/ 5 h 86"/>
                <a:gd name="T2" fmla="*/ 58 w 81"/>
                <a:gd name="T3" fmla="*/ 0 h 86"/>
                <a:gd name="T4" fmla="*/ 0 w 81"/>
                <a:gd name="T5" fmla="*/ 58 h 86"/>
                <a:gd name="T6" fmla="*/ 0 w 81"/>
                <a:gd name="T7" fmla="*/ 86 h 86"/>
                <a:gd name="T8" fmla="*/ 81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81" y="5"/>
                  </a:moveTo>
                  <a:cubicBezTo>
                    <a:pt x="74" y="2"/>
                    <a:pt x="66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2" y="81"/>
                    <a:pt x="76" y="48"/>
                    <a:pt x="81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85">
              <a:extLst>
                <a:ext uri="{FF2B5EF4-FFF2-40B4-BE49-F238E27FC236}">
                  <a16:creationId xmlns:a16="http://schemas.microsoft.com/office/drawing/2014/main" id="{4869720C-7765-A24F-8A4B-998B182D4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" y="2681"/>
              <a:ext cx="140" cy="147"/>
            </a:xfrm>
            <a:custGeom>
              <a:avLst/>
              <a:gdLst>
                <a:gd name="T0" fmla="*/ 0 w 81"/>
                <a:gd name="T1" fmla="*/ 5 h 86"/>
                <a:gd name="T2" fmla="*/ 23 w 81"/>
                <a:gd name="T3" fmla="*/ 0 h 86"/>
                <a:gd name="T4" fmla="*/ 81 w 81"/>
                <a:gd name="T5" fmla="*/ 58 h 86"/>
                <a:gd name="T6" fmla="*/ 81 w 81"/>
                <a:gd name="T7" fmla="*/ 86 h 86"/>
                <a:gd name="T8" fmla="*/ 0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0" y="5"/>
                  </a:moveTo>
                  <a:cubicBezTo>
                    <a:pt x="7" y="2"/>
                    <a:pt x="15" y="0"/>
                    <a:pt x="23" y="0"/>
                  </a:cubicBezTo>
                  <a:cubicBezTo>
                    <a:pt x="55" y="0"/>
                    <a:pt x="81" y="26"/>
                    <a:pt x="81" y="58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39" y="81"/>
                    <a:pt x="5" y="48"/>
                    <a:pt x="0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86">
              <a:extLst>
                <a:ext uri="{FF2B5EF4-FFF2-40B4-BE49-F238E27FC236}">
                  <a16:creationId xmlns:a16="http://schemas.microsoft.com/office/drawing/2014/main" id="{D1CA6E7D-7FB9-A040-B167-1DA515943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4" y="3179"/>
              <a:ext cx="161" cy="241"/>
            </a:xfrm>
            <a:custGeom>
              <a:avLst/>
              <a:gdLst>
                <a:gd name="T0" fmla="*/ 59 w 94"/>
                <a:gd name="T1" fmla="*/ 141 h 141"/>
                <a:gd name="T2" fmla="*/ 35 w 94"/>
                <a:gd name="T3" fmla="*/ 141 h 141"/>
                <a:gd name="T4" fmla="*/ 0 w 94"/>
                <a:gd name="T5" fmla="*/ 100 h 141"/>
                <a:gd name="T6" fmla="*/ 53 w 94"/>
                <a:gd name="T7" fmla="*/ 100 h 141"/>
                <a:gd name="T8" fmla="*/ 53 w 94"/>
                <a:gd name="T9" fmla="*/ 0 h 141"/>
                <a:gd name="T10" fmla="*/ 94 w 94"/>
                <a:gd name="T11" fmla="*/ 0 h 141"/>
                <a:gd name="T12" fmla="*/ 94 w 94"/>
                <a:gd name="T13" fmla="*/ 106 h 141"/>
                <a:gd name="T14" fmla="*/ 59 w 94"/>
                <a:gd name="T15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41">
                  <a:moveTo>
                    <a:pt x="59" y="141"/>
                  </a:moveTo>
                  <a:cubicBezTo>
                    <a:pt x="35" y="141"/>
                    <a:pt x="35" y="141"/>
                    <a:pt x="35" y="14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25"/>
                    <a:pt x="78" y="141"/>
                    <a:pt x="59" y="141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Rectangle 87">
              <a:extLst>
                <a:ext uri="{FF2B5EF4-FFF2-40B4-BE49-F238E27FC236}">
                  <a16:creationId xmlns:a16="http://schemas.microsoft.com/office/drawing/2014/main" id="{D09000B6-B94F-2F4C-83AA-1D9820E59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468"/>
              <a:ext cx="67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Rectangle 88">
              <a:extLst>
                <a:ext uri="{FF2B5EF4-FFF2-40B4-BE49-F238E27FC236}">
                  <a16:creationId xmlns:a16="http://schemas.microsoft.com/office/drawing/2014/main" id="{1A484570-4BAA-5247-B3D8-5515DA1DC5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7" y="3468"/>
              <a:ext cx="68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Rectangle 89">
              <a:extLst>
                <a:ext uri="{FF2B5EF4-FFF2-40B4-BE49-F238E27FC236}">
                  <a16:creationId xmlns:a16="http://schemas.microsoft.com/office/drawing/2014/main" id="{1C47875C-89F2-854F-B25F-248BB50D3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7" y="3176"/>
              <a:ext cx="71" cy="41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Rectangle 90">
              <a:extLst>
                <a:ext uri="{FF2B5EF4-FFF2-40B4-BE49-F238E27FC236}">
                  <a16:creationId xmlns:a16="http://schemas.microsoft.com/office/drawing/2014/main" id="{7F16E2B1-9662-AC43-93CD-3482592084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" y="2999"/>
              <a:ext cx="256" cy="106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91">
              <a:extLst>
                <a:ext uri="{FF2B5EF4-FFF2-40B4-BE49-F238E27FC236}">
                  <a16:creationId xmlns:a16="http://schemas.microsoft.com/office/drawing/2014/main" id="{62E31A5D-6DFD-CC4A-A184-4273DA54C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" y="2999"/>
              <a:ext cx="455" cy="909"/>
            </a:xfrm>
            <a:custGeom>
              <a:avLst/>
              <a:gdLst>
                <a:gd name="T0" fmla="*/ 209 w 265"/>
                <a:gd name="T1" fmla="*/ 0 h 531"/>
                <a:gd name="T2" fmla="*/ 204 w 265"/>
                <a:gd name="T3" fmla="*/ 0 h 531"/>
                <a:gd name="T4" fmla="*/ 133 w 265"/>
                <a:gd name="T5" fmla="*/ 48 h 531"/>
                <a:gd name="T6" fmla="*/ 62 w 265"/>
                <a:gd name="T7" fmla="*/ 0 h 531"/>
                <a:gd name="T8" fmla="*/ 56 w 265"/>
                <a:gd name="T9" fmla="*/ 0 h 531"/>
                <a:gd name="T10" fmla="*/ 0 w 265"/>
                <a:gd name="T11" fmla="*/ 56 h 531"/>
                <a:gd name="T12" fmla="*/ 0 w 265"/>
                <a:gd name="T13" fmla="*/ 185 h 531"/>
                <a:gd name="T14" fmla="*/ 47 w 265"/>
                <a:gd name="T15" fmla="*/ 185 h 531"/>
                <a:gd name="T16" fmla="*/ 47 w 265"/>
                <a:gd name="T17" fmla="*/ 104 h 531"/>
                <a:gd name="T18" fmla="*/ 56 w 265"/>
                <a:gd name="T19" fmla="*/ 104 h 531"/>
                <a:gd name="T20" fmla="*/ 57 w 265"/>
                <a:gd name="T21" fmla="*/ 531 h 531"/>
                <a:gd name="T22" fmla="*/ 170 w 265"/>
                <a:gd name="T23" fmla="*/ 439 h 531"/>
                <a:gd name="T24" fmla="*/ 210 w 265"/>
                <a:gd name="T25" fmla="*/ 527 h 531"/>
                <a:gd name="T26" fmla="*/ 210 w 265"/>
                <a:gd name="T27" fmla="*/ 104 h 531"/>
                <a:gd name="T28" fmla="*/ 217 w 265"/>
                <a:gd name="T29" fmla="*/ 104 h 531"/>
                <a:gd name="T30" fmla="*/ 217 w 265"/>
                <a:gd name="T31" fmla="*/ 178 h 531"/>
                <a:gd name="T32" fmla="*/ 265 w 265"/>
                <a:gd name="T33" fmla="*/ 178 h 531"/>
                <a:gd name="T34" fmla="*/ 265 w 265"/>
                <a:gd name="T35" fmla="*/ 56 h 531"/>
                <a:gd name="T36" fmla="*/ 209 w 265"/>
                <a:gd name="T3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5" h="531">
                  <a:moveTo>
                    <a:pt x="209" y="0"/>
                  </a:moveTo>
                  <a:cubicBezTo>
                    <a:pt x="204" y="0"/>
                    <a:pt x="204" y="0"/>
                    <a:pt x="204" y="0"/>
                  </a:cubicBezTo>
                  <a:cubicBezTo>
                    <a:pt x="192" y="29"/>
                    <a:pt x="165" y="48"/>
                    <a:pt x="133" y="48"/>
                  </a:cubicBezTo>
                  <a:cubicBezTo>
                    <a:pt x="101" y="48"/>
                    <a:pt x="73" y="29"/>
                    <a:pt x="62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7" y="531"/>
                    <a:pt x="57" y="531"/>
                    <a:pt x="57" y="531"/>
                  </a:cubicBezTo>
                  <a:cubicBezTo>
                    <a:pt x="170" y="439"/>
                    <a:pt x="170" y="439"/>
                    <a:pt x="170" y="439"/>
                  </a:cubicBezTo>
                  <a:cubicBezTo>
                    <a:pt x="210" y="527"/>
                    <a:pt x="210" y="527"/>
                    <a:pt x="210" y="527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7" y="104"/>
                    <a:pt x="217" y="104"/>
                    <a:pt x="217" y="104"/>
                  </a:cubicBezTo>
                  <a:cubicBezTo>
                    <a:pt x="217" y="178"/>
                    <a:pt x="217" y="178"/>
                    <a:pt x="217" y="178"/>
                  </a:cubicBezTo>
                  <a:cubicBezTo>
                    <a:pt x="265" y="178"/>
                    <a:pt x="265" y="178"/>
                    <a:pt x="265" y="178"/>
                  </a:cubicBezTo>
                  <a:cubicBezTo>
                    <a:pt x="265" y="56"/>
                    <a:pt x="265" y="56"/>
                    <a:pt x="265" y="56"/>
                  </a:cubicBezTo>
                  <a:cubicBezTo>
                    <a:pt x="265" y="26"/>
                    <a:pt x="240" y="0"/>
                    <a:pt x="209" y="0"/>
                  </a:cubicBezTo>
                  <a:close/>
                </a:path>
              </a:pathLst>
            </a:custGeom>
            <a:solidFill>
              <a:srgbClr val="EC0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92">
              <a:extLst>
                <a:ext uri="{FF2B5EF4-FFF2-40B4-BE49-F238E27FC236}">
                  <a16:creationId xmlns:a16="http://schemas.microsoft.com/office/drawing/2014/main" id="{75A2D377-0662-4948-9460-A1C2134A2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7" y="3525"/>
              <a:ext cx="71" cy="139"/>
            </a:xfrm>
            <a:custGeom>
              <a:avLst/>
              <a:gdLst>
                <a:gd name="T0" fmla="*/ 0 w 41"/>
                <a:gd name="T1" fmla="*/ 0 h 81"/>
                <a:gd name="T2" fmla="*/ 0 w 41"/>
                <a:gd name="T3" fmla="*/ 81 h 81"/>
                <a:gd name="T4" fmla="*/ 41 w 41"/>
                <a:gd name="T5" fmla="*/ 40 h 81"/>
                <a:gd name="T6" fmla="*/ 0 w 4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23" y="81"/>
                    <a:pt x="41" y="63"/>
                    <a:pt x="41" y="40"/>
                  </a:cubicBezTo>
                  <a:cubicBezTo>
                    <a:pt x="41" y="18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Rectangle 93">
              <a:extLst>
                <a:ext uri="{FF2B5EF4-FFF2-40B4-BE49-F238E27FC236}">
                  <a16:creationId xmlns:a16="http://schemas.microsoft.com/office/drawing/2014/main" id="{71A1A411-F9A2-1B4A-9E46-3EBD2773A8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330"/>
              <a:ext cx="263" cy="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4">
              <a:extLst>
                <a:ext uri="{FF2B5EF4-FFF2-40B4-BE49-F238E27FC236}">
                  <a16:creationId xmlns:a16="http://schemas.microsoft.com/office/drawing/2014/main" id="{2985EF0D-C30B-134B-8AAF-F8A7AAD70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8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95">
              <a:extLst>
                <a:ext uri="{FF2B5EF4-FFF2-40B4-BE49-F238E27FC236}">
                  <a16:creationId xmlns:a16="http://schemas.microsoft.com/office/drawing/2014/main" id="{E059D687-017F-0E4F-841C-39F3AE6D1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1" y="4025"/>
              <a:ext cx="144" cy="51"/>
            </a:xfrm>
            <a:custGeom>
              <a:avLst/>
              <a:gdLst>
                <a:gd name="T0" fmla="*/ 44 w 84"/>
                <a:gd name="T1" fmla="*/ 0 h 30"/>
                <a:gd name="T2" fmla="*/ 1 w 84"/>
                <a:gd name="T3" fmla="*/ 24 h 30"/>
                <a:gd name="T4" fmla="*/ 0 w 84"/>
                <a:gd name="T5" fmla="*/ 29 h 30"/>
                <a:gd name="T6" fmla="*/ 57 w 84"/>
                <a:gd name="T7" fmla="*/ 30 h 30"/>
                <a:gd name="T8" fmla="*/ 84 w 84"/>
                <a:gd name="T9" fmla="*/ 0 h 30"/>
                <a:gd name="T10" fmla="*/ 44 w 84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4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96">
              <a:extLst>
                <a:ext uri="{FF2B5EF4-FFF2-40B4-BE49-F238E27FC236}">
                  <a16:creationId xmlns:a16="http://schemas.microsoft.com/office/drawing/2014/main" id="{FA3EF7B7-3D45-1F40-84DF-A7CFEC6A9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9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97">
              <a:extLst>
                <a:ext uri="{FF2B5EF4-FFF2-40B4-BE49-F238E27FC236}">
                  <a16:creationId xmlns:a16="http://schemas.microsoft.com/office/drawing/2014/main" id="{A8110684-60C8-1545-999C-B078A99F0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" y="3350"/>
              <a:ext cx="141" cy="70"/>
            </a:xfrm>
            <a:custGeom>
              <a:avLst/>
              <a:gdLst>
                <a:gd name="T0" fmla="*/ 82 w 82"/>
                <a:gd name="T1" fmla="*/ 0 h 41"/>
                <a:gd name="T2" fmla="*/ 0 w 82"/>
                <a:gd name="T3" fmla="*/ 0 h 41"/>
                <a:gd name="T4" fmla="*/ 41 w 82"/>
                <a:gd name="T5" fmla="*/ 41 h 41"/>
                <a:gd name="T6" fmla="*/ 82 w 82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1">
                  <a:moveTo>
                    <a:pt x="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18" y="41"/>
                    <a:pt x="41" y="41"/>
                  </a:cubicBezTo>
                  <a:cubicBezTo>
                    <a:pt x="63" y="41"/>
                    <a:pt x="82" y="22"/>
                    <a:pt x="82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98">
              <a:extLst>
                <a:ext uri="{FF2B5EF4-FFF2-40B4-BE49-F238E27FC236}">
                  <a16:creationId xmlns:a16="http://schemas.microsoft.com/office/drawing/2014/main" id="{706CC9A2-A257-434D-A9DE-82E8AA843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" y="3244"/>
              <a:ext cx="96" cy="194"/>
            </a:xfrm>
            <a:custGeom>
              <a:avLst/>
              <a:gdLst>
                <a:gd name="T0" fmla="*/ 56 w 56"/>
                <a:gd name="T1" fmla="*/ 111 h 113"/>
                <a:gd name="T2" fmla="*/ 54 w 56"/>
                <a:gd name="T3" fmla="*/ 113 h 113"/>
                <a:gd name="T4" fmla="*/ 3 w 56"/>
                <a:gd name="T5" fmla="*/ 113 h 113"/>
                <a:gd name="T6" fmla="*/ 0 w 56"/>
                <a:gd name="T7" fmla="*/ 111 h 113"/>
                <a:gd name="T8" fmla="*/ 0 w 56"/>
                <a:gd name="T9" fmla="*/ 3 h 113"/>
                <a:gd name="T10" fmla="*/ 3 w 56"/>
                <a:gd name="T11" fmla="*/ 0 h 113"/>
                <a:gd name="T12" fmla="*/ 54 w 56"/>
                <a:gd name="T13" fmla="*/ 0 h 113"/>
                <a:gd name="T14" fmla="*/ 56 w 56"/>
                <a:gd name="T15" fmla="*/ 3 h 113"/>
                <a:gd name="T16" fmla="*/ 56 w 56"/>
                <a:gd name="T17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6" y="111"/>
                  </a:moveTo>
                  <a:cubicBezTo>
                    <a:pt x="56" y="112"/>
                    <a:pt x="55" y="113"/>
                    <a:pt x="54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" y="113"/>
                    <a:pt x="0" y="112"/>
                    <a:pt x="0" y="1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3"/>
                  </a:cubicBezTo>
                  <a:lnTo>
                    <a:pt x="5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Rectangle 99">
              <a:extLst>
                <a:ext uri="{FF2B5EF4-FFF2-40B4-BE49-F238E27FC236}">
                  <a16:creationId xmlns:a16="http://schemas.microsoft.com/office/drawing/2014/main" id="{CA9B7765-62B0-7A4B-935E-D3BAEC5596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16"/>
              <a:ext cx="74" cy="39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Rectangle 100">
              <a:extLst>
                <a:ext uri="{FF2B5EF4-FFF2-40B4-BE49-F238E27FC236}">
                  <a16:creationId xmlns:a16="http://schemas.microsoft.com/office/drawing/2014/main" id="{BFF2C3AF-C931-5C4E-B37C-6001F89DE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55"/>
              <a:ext cx="74" cy="5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Rectangle 101">
              <a:extLst>
                <a:ext uri="{FF2B5EF4-FFF2-40B4-BE49-F238E27FC236}">
                  <a16:creationId xmlns:a16="http://schemas.microsoft.com/office/drawing/2014/main" id="{5F690D0A-6069-2F46-A339-A3C3A0BE3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280"/>
              <a:ext cx="36" cy="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Rectangle 102">
              <a:extLst>
                <a:ext uri="{FF2B5EF4-FFF2-40B4-BE49-F238E27FC236}">
                  <a16:creationId xmlns:a16="http://schemas.microsoft.com/office/drawing/2014/main" id="{5D22EB22-205A-A342-A880-4E856990A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3" y="3280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Rectangle 103">
              <a:extLst>
                <a:ext uri="{FF2B5EF4-FFF2-40B4-BE49-F238E27FC236}">
                  <a16:creationId xmlns:a16="http://schemas.microsoft.com/office/drawing/2014/main" id="{424ECEA3-D2C5-6C4C-A9F0-A6E38EAA7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" y="3388"/>
              <a:ext cx="5" cy="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04">
              <a:extLst>
                <a:ext uri="{FF2B5EF4-FFF2-40B4-BE49-F238E27FC236}">
                  <a16:creationId xmlns:a16="http://schemas.microsoft.com/office/drawing/2014/main" id="{4B93A6E7-92DB-9C49-B654-1C39182679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" y="3258"/>
              <a:ext cx="24" cy="3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2 h 2"/>
                <a:gd name="T4" fmla="*/ 1 w 14"/>
                <a:gd name="T5" fmla="*/ 2 h 2"/>
                <a:gd name="T6" fmla="*/ 0 w 14"/>
                <a:gd name="T7" fmla="*/ 1 h 2"/>
                <a:gd name="T8" fmla="*/ 0 w 14"/>
                <a:gd name="T9" fmla="*/ 1 h 2"/>
                <a:gd name="T10" fmla="*/ 1 w 14"/>
                <a:gd name="T11" fmla="*/ 0 h 2"/>
                <a:gd name="T12" fmla="*/ 13 w 14"/>
                <a:gd name="T13" fmla="*/ 0 h 2"/>
                <a:gd name="T14" fmla="*/ 14 w 1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2"/>
                    <a:pt x="1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05">
              <a:extLst>
                <a:ext uri="{FF2B5EF4-FFF2-40B4-BE49-F238E27FC236}">
                  <a16:creationId xmlns:a16="http://schemas.microsoft.com/office/drawing/2014/main" id="{299E261B-4B23-7040-868C-8471A94BD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5" y="3350"/>
              <a:ext cx="72" cy="19"/>
            </a:xfrm>
            <a:custGeom>
              <a:avLst/>
              <a:gdLst>
                <a:gd name="T0" fmla="*/ 0 w 42"/>
                <a:gd name="T1" fmla="*/ 5 h 11"/>
                <a:gd name="T2" fmla="*/ 5 w 42"/>
                <a:gd name="T3" fmla="*/ 11 h 11"/>
                <a:gd name="T4" fmla="*/ 37 w 42"/>
                <a:gd name="T5" fmla="*/ 11 h 11"/>
                <a:gd name="T6" fmla="*/ 42 w 42"/>
                <a:gd name="T7" fmla="*/ 5 h 11"/>
                <a:gd name="T8" fmla="*/ 42 w 42"/>
                <a:gd name="T9" fmla="*/ 5 h 11"/>
                <a:gd name="T10" fmla="*/ 37 w 42"/>
                <a:gd name="T11" fmla="*/ 0 h 11"/>
                <a:gd name="T12" fmla="*/ 5 w 42"/>
                <a:gd name="T13" fmla="*/ 0 h 11"/>
                <a:gd name="T14" fmla="*/ 0 w 42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2" y="8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3640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dirty="0"/>
              <a:t>Effect Focus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sz="2000" dirty="0"/>
              <a:t>Prediction is </a:t>
            </a:r>
            <a:r>
              <a:rPr lang="en-US" sz="2000" i="1" dirty="0"/>
              <a:t>not </a:t>
            </a:r>
            <a:r>
              <a:rPr lang="en-US" sz="2000" dirty="0"/>
              <a:t>the goal</a:t>
            </a:r>
          </a:p>
          <a:p>
            <a:r>
              <a:rPr lang="en-US" sz="2000" dirty="0"/>
              <a:t>Estimate of </a:t>
            </a:r>
            <a:r>
              <a:rPr lang="en-US" sz="2000" b="1" dirty="0"/>
              <a:t>effect </a:t>
            </a:r>
            <a:r>
              <a:rPr lang="en-US" sz="2000" dirty="0"/>
              <a:t>of hours </a:t>
            </a:r>
          </a:p>
          <a:p>
            <a:r>
              <a:rPr lang="en-US" sz="2000" dirty="0"/>
              <a:t>Slope of 0.26 = </a:t>
            </a:r>
            <a:r>
              <a:rPr lang="en-US" sz="2000" b="1" dirty="0"/>
              <a:t>effect size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91E96AD8-C0CF-7941-AE2B-48889B5B7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8" name="Group 76">
            <a:extLst>
              <a:ext uri="{FF2B5EF4-FFF2-40B4-BE49-F238E27FC236}">
                <a16:creationId xmlns:a16="http://schemas.microsoft.com/office/drawing/2014/main" id="{0AAD1269-BF7F-8A44-9EF9-1D9CE1B2F9B8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11156509" y="0"/>
            <a:ext cx="926694" cy="2194560"/>
            <a:chOff x="6805" y="2679"/>
            <a:chExt cx="603" cy="1428"/>
          </a:xfrm>
        </p:grpSpPr>
        <p:sp>
          <p:nvSpPr>
            <p:cNvPr id="9" name="AutoShape 75">
              <a:extLst>
                <a:ext uri="{FF2B5EF4-FFF2-40B4-BE49-F238E27FC236}">
                  <a16:creationId xmlns:a16="http://schemas.microsoft.com/office/drawing/2014/main" id="{DFCBCC56-5E83-A94A-B92B-F682CF2B21A9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805" y="2679"/>
              <a:ext cx="603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77">
              <a:extLst>
                <a:ext uri="{FF2B5EF4-FFF2-40B4-BE49-F238E27FC236}">
                  <a16:creationId xmlns:a16="http://schemas.microsoft.com/office/drawing/2014/main" id="{8795F0B6-7EF4-7E4A-91BE-C606913AF6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6" y="3628"/>
              <a:ext cx="165" cy="280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848C56C7-0314-8643-8F20-A6B9A3550C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" y="4025"/>
              <a:ext cx="142" cy="51"/>
            </a:xfrm>
            <a:custGeom>
              <a:avLst/>
              <a:gdLst>
                <a:gd name="T0" fmla="*/ 44 w 83"/>
                <a:gd name="T1" fmla="*/ 0 h 30"/>
                <a:gd name="T2" fmla="*/ 1 w 83"/>
                <a:gd name="T3" fmla="*/ 24 h 30"/>
                <a:gd name="T4" fmla="*/ 0 w 83"/>
                <a:gd name="T5" fmla="*/ 29 h 30"/>
                <a:gd name="T6" fmla="*/ 57 w 83"/>
                <a:gd name="T7" fmla="*/ 30 h 30"/>
                <a:gd name="T8" fmla="*/ 83 w 83"/>
                <a:gd name="T9" fmla="*/ 0 h 30"/>
                <a:gd name="T10" fmla="*/ 44 w 8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3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DBA15898-2589-0E49-B19D-BD5AB924BD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3" y="2862"/>
              <a:ext cx="239" cy="141"/>
            </a:xfrm>
            <a:custGeom>
              <a:avLst/>
              <a:gdLst>
                <a:gd name="T0" fmla="*/ 128 w 139"/>
                <a:gd name="T1" fmla="*/ 68 h 82"/>
                <a:gd name="T2" fmla="*/ 14 w 139"/>
                <a:gd name="T3" fmla="*/ 68 h 82"/>
                <a:gd name="T4" fmla="*/ 14 w 139"/>
                <a:gd name="T5" fmla="*/ 0 h 82"/>
                <a:gd name="T6" fmla="*/ 128 w 139"/>
                <a:gd name="T7" fmla="*/ 0 h 82"/>
                <a:gd name="T8" fmla="*/ 128 w 139"/>
                <a:gd name="T9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82">
                  <a:moveTo>
                    <a:pt x="128" y="68"/>
                  </a:moveTo>
                  <a:cubicBezTo>
                    <a:pt x="116" y="80"/>
                    <a:pt x="27" y="82"/>
                    <a:pt x="14" y="68"/>
                  </a:cubicBezTo>
                  <a:cubicBezTo>
                    <a:pt x="0" y="55"/>
                    <a:pt x="14" y="0"/>
                    <a:pt x="1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39" y="57"/>
                    <a:pt x="128" y="68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7C08119E-D050-A346-BE93-5F9E36BE1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4" y="2814"/>
              <a:ext cx="239" cy="50"/>
            </a:xfrm>
            <a:custGeom>
              <a:avLst/>
              <a:gdLst>
                <a:gd name="T0" fmla="*/ 139 w 139"/>
                <a:gd name="T1" fmla="*/ 22 h 29"/>
                <a:gd name="T2" fmla="*/ 132 w 139"/>
                <a:gd name="T3" fmla="*/ 29 h 29"/>
                <a:gd name="T4" fmla="*/ 7 w 139"/>
                <a:gd name="T5" fmla="*/ 29 h 29"/>
                <a:gd name="T6" fmla="*/ 0 w 139"/>
                <a:gd name="T7" fmla="*/ 22 h 29"/>
                <a:gd name="T8" fmla="*/ 0 w 139"/>
                <a:gd name="T9" fmla="*/ 7 h 29"/>
                <a:gd name="T10" fmla="*/ 7 w 139"/>
                <a:gd name="T11" fmla="*/ 0 h 29"/>
                <a:gd name="T12" fmla="*/ 132 w 139"/>
                <a:gd name="T13" fmla="*/ 0 h 29"/>
                <a:gd name="T14" fmla="*/ 139 w 139"/>
                <a:gd name="T15" fmla="*/ 7 h 29"/>
                <a:gd name="T16" fmla="*/ 139 w 139"/>
                <a:gd name="T17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29">
                  <a:moveTo>
                    <a:pt x="139" y="22"/>
                  </a:moveTo>
                  <a:cubicBezTo>
                    <a:pt x="139" y="26"/>
                    <a:pt x="136" y="29"/>
                    <a:pt x="132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26"/>
                    <a:pt x="0" y="2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6" y="0"/>
                    <a:pt x="139" y="3"/>
                    <a:pt x="139" y="7"/>
                  </a:cubicBezTo>
                  <a:lnTo>
                    <a:pt x="139" y="22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1">
              <a:extLst>
                <a:ext uri="{FF2B5EF4-FFF2-40B4-BE49-F238E27FC236}">
                  <a16:creationId xmlns:a16="http://schemas.microsoft.com/office/drawing/2014/main" id="{9E88B464-470E-6644-8446-177496B25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24"/>
              <a:ext cx="84" cy="137"/>
            </a:xfrm>
            <a:custGeom>
              <a:avLst/>
              <a:gdLst>
                <a:gd name="T0" fmla="*/ 41 w 84"/>
                <a:gd name="T1" fmla="*/ 137 h 137"/>
                <a:gd name="T2" fmla="*/ 0 w 84"/>
                <a:gd name="T3" fmla="*/ 96 h 137"/>
                <a:gd name="T4" fmla="*/ 0 w 84"/>
                <a:gd name="T5" fmla="*/ 0 h 137"/>
                <a:gd name="T6" fmla="*/ 84 w 84"/>
                <a:gd name="T7" fmla="*/ 0 h 137"/>
                <a:gd name="T8" fmla="*/ 84 w 84"/>
                <a:gd name="T9" fmla="*/ 96 h 137"/>
                <a:gd name="T10" fmla="*/ 41 w 84"/>
                <a:gd name="T11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37">
                  <a:moveTo>
                    <a:pt x="41" y="137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96"/>
                  </a:lnTo>
                  <a:lnTo>
                    <a:pt x="41" y="137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F7A4E8C7-13FF-E948-BA99-D2A7CA448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02"/>
              <a:ext cx="84" cy="73"/>
            </a:xfrm>
            <a:custGeom>
              <a:avLst/>
              <a:gdLst>
                <a:gd name="T0" fmla="*/ 0 w 49"/>
                <a:gd name="T1" fmla="*/ 40 h 43"/>
                <a:gd name="T2" fmla="*/ 24 w 49"/>
                <a:gd name="T3" fmla="*/ 43 h 43"/>
                <a:gd name="T4" fmla="*/ 49 w 49"/>
                <a:gd name="T5" fmla="*/ 40 h 43"/>
                <a:gd name="T6" fmla="*/ 49 w 49"/>
                <a:gd name="T7" fmla="*/ 0 h 43"/>
                <a:gd name="T8" fmla="*/ 0 w 49"/>
                <a:gd name="T9" fmla="*/ 0 h 43"/>
                <a:gd name="T10" fmla="*/ 0 w 49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3">
                  <a:moveTo>
                    <a:pt x="0" y="40"/>
                  </a:moveTo>
                  <a:cubicBezTo>
                    <a:pt x="8" y="42"/>
                    <a:pt x="16" y="43"/>
                    <a:pt x="24" y="43"/>
                  </a:cubicBezTo>
                  <a:cubicBezTo>
                    <a:pt x="33" y="43"/>
                    <a:pt x="41" y="42"/>
                    <a:pt x="49" y="4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3">
              <a:extLst>
                <a:ext uri="{FF2B5EF4-FFF2-40B4-BE49-F238E27FC236}">
                  <a16:creationId xmlns:a16="http://schemas.microsoft.com/office/drawing/2014/main" id="{13A43BD3-F25B-A245-B857-19BC92588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7" y="2775"/>
              <a:ext cx="196" cy="183"/>
            </a:xfrm>
            <a:custGeom>
              <a:avLst/>
              <a:gdLst>
                <a:gd name="T0" fmla="*/ 0 w 114"/>
                <a:gd name="T1" fmla="*/ 0 h 107"/>
                <a:gd name="T2" fmla="*/ 0 w 114"/>
                <a:gd name="T3" fmla="*/ 89 h 107"/>
                <a:gd name="T4" fmla="*/ 0 w 114"/>
                <a:gd name="T5" fmla="*/ 89 h 107"/>
                <a:gd name="T6" fmla="*/ 56 w 114"/>
                <a:gd name="T7" fmla="*/ 107 h 107"/>
                <a:gd name="T8" fmla="*/ 113 w 114"/>
                <a:gd name="T9" fmla="*/ 89 h 107"/>
                <a:gd name="T10" fmla="*/ 114 w 114"/>
                <a:gd name="T11" fmla="*/ 89 h 107"/>
                <a:gd name="T12" fmla="*/ 114 w 114"/>
                <a:gd name="T13" fmla="*/ 0 h 107"/>
                <a:gd name="T14" fmla="*/ 0 w 114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07">
                  <a:moveTo>
                    <a:pt x="0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6" y="100"/>
                    <a:pt x="35" y="107"/>
                    <a:pt x="56" y="107"/>
                  </a:cubicBezTo>
                  <a:cubicBezTo>
                    <a:pt x="77" y="107"/>
                    <a:pt x="97" y="100"/>
                    <a:pt x="113" y="89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0"/>
                    <a:pt x="114" y="0"/>
                    <a:pt x="1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4">
              <a:extLst>
                <a:ext uri="{FF2B5EF4-FFF2-40B4-BE49-F238E27FC236}">
                  <a16:creationId xmlns:a16="http://schemas.microsoft.com/office/drawing/2014/main" id="{9E645F94-540B-D246-BC29-103069C6D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" y="2681"/>
              <a:ext cx="139" cy="147"/>
            </a:xfrm>
            <a:custGeom>
              <a:avLst/>
              <a:gdLst>
                <a:gd name="T0" fmla="*/ 81 w 81"/>
                <a:gd name="T1" fmla="*/ 5 h 86"/>
                <a:gd name="T2" fmla="*/ 58 w 81"/>
                <a:gd name="T3" fmla="*/ 0 h 86"/>
                <a:gd name="T4" fmla="*/ 0 w 81"/>
                <a:gd name="T5" fmla="*/ 58 h 86"/>
                <a:gd name="T6" fmla="*/ 0 w 81"/>
                <a:gd name="T7" fmla="*/ 86 h 86"/>
                <a:gd name="T8" fmla="*/ 81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81" y="5"/>
                  </a:moveTo>
                  <a:cubicBezTo>
                    <a:pt x="74" y="2"/>
                    <a:pt x="66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2" y="81"/>
                    <a:pt x="76" y="48"/>
                    <a:pt x="81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5">
              <a:extLst>
                <a:ext uri="{FF2B5EF4-FFF2-40B4-BE49-F238E27FC236}">
                  <a16:creationId xmlns:a16="http://schemas.microsoft.com/office/drawing/2014/main" id="{F87A0A5A-9FAD-C446-8619-8267071BB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" y="2681"/>
              <a:ext cx="140" cy="147"/>
            </a:xfrm>
            <a:custGeom>
              <a:avLst/>
              <a:gdLst>
                <a:gd name="T0" fmla="*/ 0 w 81"/>
                <a:gd name="T1" fmla="*/ 5 h 86"/>
                <a:gd name="T2" fmla="*/ 23 w 81"/>
                <a:gd name="T3" fmla="*/ 0 h 86"/>
                <a:gd name="T4" fmla="*/ 81 w 81"/>
                <a:gd name="T5" fmla="*/ 58 h 86"/>
                <a:gd name="T6" fmla="*/ 81 w 81"/>
                <a:gd name="T7" fmla="*/ 86 h 86"/>
                <a:gd name="T8" fmla="*/ 0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0" y="5"/>
                  </a:moveTo>
                  <a:cubicBezTo>
                    <a:pt x="7" y="2"/>
                    <a:pt x="15" y="0"/>
                    <a:pt x="23" y="0"/>
                  </a:cubicBezTo>
                  <a:cubicBezTo>
                    <a:pt x="55" y="0"/>
                    <a:pt x="81" y="26"/>
                    <a:pt x="81" y="58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39" y="81"/>
                    <a:pt x="5" y="48"/>
                    <a:pt x="0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6">
              <a:extLst>
                <a:ext uri="{FF2B5EF4-FFF2-40B4-BE49-F238E27FC236}">
                  <a16:creationId xmlns:a16="http://schemas.microsoft.com/office/drawing/2014/main" id="{5750E7C9-F945-644A-A4D6-CFFDE92EF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4" y="3179"/>
              <a:ext cx="161" cy="241"/>
            </a:xfrm>
            <a:custGeom>
              <a:avLst/>
              <a:gdLst>
                <a:gd name="T0" fmla="*/ 59 w 94"/>
                <a:gd name="T1" fmla="*/ 141 h 141"/>
                <a:gd name="T2" fmla="*/ 35 w 94"/>
                <a:gd name="T3" fmla="*/ 141 h 141"/>
                <a:gd name="T4" fmla="*/ 0 w 94"/>
                <a:gd name="T5" fmla="*/ 100 h 141"/>
                <a:gd name="T6" fmla="*/ 53 w 94"/>
                <a:gd name="T7" fmla="*/ 100 h 141"/>
                <a:gd name="T8" fmla="*/ 53 w 94"/>
                <a:gd name="T9" fmla="*/ 0 h 141"/>
                <a:gd name="T10" fmla="*/ 94 w 94"/>
                <a:gd name="T11" fmla="*/ 0 h 141"/>
                <a:gd name="T12" fmla="*/ 94 w 94"/>
                <a:gd name="T13" fmla="*/ 106 h 141"/>
                <a:gd name="T14" fmla="*/ 59 w 94"/>
                <a:gd name="T15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41">
                  <a:moveTo>
                    <a:pt x="59" y="141"/>
                  </a:moveTo>
                  <a:cubicBezTo>
                    <a:pt x="35" y="141"/>
                    <a:pt x="35" y="141"/>
                    <a:pt x="35" y="14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25"/>
                    <a:pt x="78" y="141"/>
                    <a:pt x="59" y="141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87">
              <a:extLst>
                <a:ext uri="{FF2B5EF4-FFF2-40B4-BE49-F238E27FC236}">
                  <a16:creationId xmlns:a16="http://schemas.microsoft.com/office/drawing/2014/main" id="{446A3F4D-56B4-5747-8213-62BD52E0F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468"/>
              <a:ext cx="67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88">
              <a:extLst>
                <a:ext uri="{FF2B5EF4-FFF2-40B4-BE49-F238E27FC236}">
                  <a16:creationId xmlns:a16="http://schemas.microsoft.com/office/drawing/2014/main" id="{E87AF56A-6EF0-7947-BAA3-501CF05D62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7" y="3468"/>
              <a:ext cx="68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89">
              <a:extLst>
                <a:ext uri="{FF2B5EF4-FFF2-40B4-BE49-F238E27FC236}">
                  <a16:creationId xmlns:a16="http://schemas.microsoft.com/office/drawing/2014/main" id="{FCD0C3B2-5940-FC48-BA68-0C3B42BB3B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7" y="3176"/>
              <a:ext cx="71" cy="41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90">
              <a:extLst>
                <a:ext uri="{FF2B5EF4-FFF2-40B4-BE49-F238E27FC236}">
                  <a16:creationId xmlns:a16="http://schemas.microsoft.com/office/drawing/2014/main" id="{FFCE2247-89E2-6F42-B2F8-D383C68798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" y="2999"/>
              <a:ext cx="256" cy="106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1">
              <a:extLst>
                <a:ext uri="{FF2B5EF4-FFF2-40B4-BE49-F238E27FC236}">
                  <a16:creationId xmlns:a16="http://schemas.microsoft.com/office/drawing/2014/main" id="{53C990EB-591A-BF44-B837-8E1F96E61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" y="2999"/>
              <a:ext cx="455" cy="909"/>
            </a:xfrm>
            <a:custGeom>
              <a:avLst/>
              <a:gdLst>
                <a:gd name="T0" fmla="*/ 209 w 265"/>
                <a:gd name="T1" fmla="*/ 0 h 531"/>
                <a:gd name="T2" fmla="*/ 204 w 265"/>
                <a:gd name="T3" fmla="*/ 0 h 531"/>
                <a:gd name="T4" fmla="*/ 133 w 265"/>
                <a:gd name="T5" fmla="*/ 48 h 531"/>
                <a:gd name="T6" fmla="*/ 62 w 265"/>
                <a:gd name="T7" fmla="*/ 0 h 531"/>
                <a:gd name="T8" fmla="*/ 56 w 265"/>
                <a:gd name="T9" fmla="*/ 0 h 531"/>
                <a:gd name="T10" fmla="*/ 0 w 265"/>
                <a:gd name="T11" fmla="*/ 56 h 531"/>
                <a:gd name="T12" fmla="*/ 0 w 265"/>
                <a:gd name="T13" fmla="*/ 185 h 531"/>
                <a:gd name="T14" fmla="*/ 47 w 265"/>
                <a:gd name="T15" fmla="*/ 185 h 531"/>
                <a:gd name="T16" fmla="*/ 47 w 265"/>
                <a:gd name="T17" fmla="*/ 104 h 531"/>
                <a:gd name="T18" fmla="*/ 56 w 265"/>
                <a:gd name="T19" fmla="*/ 104 h 531"/>
                <a:gd name="T20" fmla="*/ 57 w 265"/>
                <a:gd name="T21" fmla="*/ 531 h 531"/>
                <a:gd name="T22" fmla="*/ 170 w 265"/>
                <a:gd name="T23" fmla="*/ 439 h 531"/>
                <a:gd name="T24" fmla="*/ 210 w 265"/>
                <a:gd name="T25" fmla="*/ 527 h 531"/>
                <a:gd name="T26" fmla="*/ 210 w 265"/>
                <a:gd name="T27" fmla="*/ 104 h 531"/>
                <a:gd name="T28" fmla="*/ 217 w 265"/>
                <a:gd name="T29" fmla="*/ 104 h 531"/>
                <a:gd name="T30" fmla="*/ 217 w 265"/>
                <a:gd name="T31" fmla="*/ 178 h 531"/>
                <a:gd name="T32" fmla="*/ 265 w 265"/>
                <a:gd name="T33" fmla="*/ 178 h 531"/>
                <a:gd name="T34" fmla="*/ 265 w 265"/>
                <a:gd name="T35" fmla="*/ 56 h 531"/>
                <a:gd name="T36" fmla="*/ 209 w 265"/>
                <a:gd name="T3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5" h="531">
                  <a:moveTo>
                    <a:pt x="209" y="0"/>
                  </a:moveTo>
                  <a:cubicBezTo>
                    <a:pt x="204" y="0"/>
                    <a:pt x="204" y="0"/>
                    <a:pt x="204" y="0"/>
                  </a:cubicBezTo>
                  <a:cubicBezTo>
                    <a:pt x="192" y="29"/>
                    <a:pt x="165" y="48"/>
                    <a:pt x="133" y="48"/>
                  </a:cubicBezTo>
                  <a:cubicBezTo>
                    <a:pt x="101" y="48"/>
                    <a:pt x="73" y="29"/>
                    <a:pt x="62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7" y="531"/>
                    <a:pt x="57" y="531"/>
                    <a:pt x="57" y="531"/>
                  </a:cubicBezTo>
                  <a:cubicBezTo>
                    <a:pt x="170" y="439"/>
                    <a:pt x="170" y="439"/>
                    <a:pt x="170" y="439"/>
                  </a:cubicBezTo>
                  <a:cubicBezTo>
                    <a:pt x="210" y="527"/>
                    <a:pt x="210" y="527"/>
                    <a:pt x="210" y="527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7" y="104"/>
                    <a:pt x="217" y="104"/>
                    <a:pt x="217" y="104"/>
                  </a:cubicBezTo>
                  <a:cubicBezTo>
                    <a:pt x="217" y="178"/>
                    <a:pt x="217" y="178"/>
                    <a:pt x="217" y="178"/>
                  </a:cubicBezTo>
                  <a:cubicBezTo>
                    <a:pt x="265" y="178"/>
                    <a:pt x="265" y="178"/>
                    <a:pt x="265" y="178"/>
                  </a:cubicBezTo>
                  <a:cubicBezTo>
                    <a:pt x="265" y="56"/>
                    <a:pt x="265" y="56"/>
                    <a:pt x="265" y="56"/>
                  </a:cubicBezTo>
                  <a:cubicBezTo>
                    <a:pt x="265" y="26"/>
                    <a:pt x="240" y="0"/>
                    <a:pt x="209" y="0"/>
                  </a:cubicBezTo>
                  <a:close/>
                </a:path>
              </a:pathLst>
            </a:custGeom>
            <a:solidFill>
              <a:srgbClr val="EC0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2">
              <a:extLst>
                <a:ext uri="{FF2B5EF4-FFF2-40B4-BE49-F238E27FC236}">
                  <a16:creationId xmlns:a16="http://schemas.microsoft.com/office/drawing/2014/main" id="{2643A0FD-1B84-1B4C-B1DF-52654C243D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7" y="3525"/>
              <a:ext cx="71" cy="139"/>
            </a:xfrm>
            <a:custGeom>
              <a:avLst/>
              <a:gdLst>
                <a:gd name="T0" fmla="*/ 0 w 41"/>
                <a:gd name="T1" fmla="*/ 0 h 81"/>
                <a:gd name="T2" fmla="*/ 0 w 41"/>
                <a:gd name="T3" fmla="*/ 81 h 81"/>
                <a:gd name="T4" fmla="*/ 41 w 41"/>
                <a:gd name="T5" fmla="*/ 40 h 81"/>
                <a:gd name="T6" fmla="*/ 0 w 4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23" y="81"/>
                    <a:pt x="41" y="63"/>
                    <a:pt x="41" y="40"/>
                  </a:cubicBezTo>
                  <a:cubicBezTo>
                    <a:pt x="41" y="18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93">
              <a:extLst>
                <a:ext uri="{FF2B5EF4-FFF2-40B4-BE49-F238E27FC236}">
                  <a16:creationId xmlns:a16="http://schemas.microsoft.com/office/drawing/2014/main" id="{883517C6-743E-E746-A218-7B0F4C45E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330"/>
              <a:ext cx="263" cy="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4">
              <a:extLst>
                <a:ext uri="{FF2B5EF4-FFF2-40B4-BE49-F238E27FC236}">
                  <a16:creationId xmlns:a16="http://schemas.microsoft.com/office/drawing/2014/main" id="{795EE35C-05E7-9649-A908-5FE2FEB2B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8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5">
              <a:extLst>
                <a:ext uri="{FF2B5EF4-FFF2-40B4-BE49-F238E27FC236}">
                  <a16:creationId xmlns:a16="http://schemas.microsoft.com/office/drawing/2014/main" id="{7A5D710A-40B3-224C-A355-5A7B40C4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1" y="4025"/>
              <a:ext cx="144" cy="51"/>
            </a:xfrm>
            <a:custGeom>
              <a:avLst/>
              <a:gdLst>
                <a:gd name="T0" fmla="*/ 44 w 84"/>
                <a:gd name="T1" fmla="*/ 0 h 30"/>
                <a:gd name="T2" fmla="*/ 1 w 84"/>
                <a:gd name="T3" fmla="*/ 24 h 30"/>
                <a:gd name="T4" fmla="*/ 0 w 84"/>
                <a:gd name="T5" fmla="*/ 29 h 30"/>
                <a:gd name="T6" fmla="*/ 57 w 84"/>
                <a:gd name="T7" fmla="*/ 30 h 30"/>
                <a:gd name="T8" fmla="*/ 84 w 84"/>
                <a:gd name="T9" fmla="*/ 0 h 30"/>
                <a:gd name="T10" fmla="*/ 44 w 84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4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6">
              <a:extLst>
                <a:ext uri="{FF2B5EF4-FFF2-40B4-BE49-F238E27FC236}">
                  <a16:creationId xmlns:a16="http://schemas.microsoft.com/office/drawing/2014/main" id="{CC0A00D2-6FC1-4D46-9C7C-12F4B0047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9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D2E17EA2-97F0-884D-BA74-A0C8F948C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" y="3350"/>
              <a:ext cx="141" cy="70"/>
            </a:xfrm>
            <a:custGeom>
              <a:avLst/>
              <a:gdLst>
                <a:gd name="T0" fmla="*/ 82 w 82"/>
                <a:gd name="T1" fmla="*/ 0 h 41"/>
                <a:gd name="T2" fmla="*/ 0 w 82"/>
                <a:gd name="T3" fmla="*/ 0 h 41"/>
                <a:gd name="T4" fmla="*/ 41 w 82"/>
                <a:gd name="T5" fmla="*/ 41 h 41"/>
                <a:gd name="T6" fmla="*/ 82 w 82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1">
                  <a:moveTo>
                    <a:pt x="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18" y="41"/>
                    <a:pt x="41" y="41"/>
                  </a:cubicBezTo>
                  <a:cubicBezTo>
                    <a:pt x="63" y="41"/>
                    <a:pt x="82" y="22"/>
                    <a:pt x="82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8">
              <a:extLst>
                <a:ext uri="{FF2B5EF4-FFF2-40B4-BE49-F238E27FC236}">
                  <a16:creationId xmlns:a16="http://schemas.microsoft.com/office/drawing/2014/main" id="{F4C070D6-28E7-6E4C-A3DF-45347E4A8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" y="3244"/>
              <a:ext cx="96" cy="194"/>
            </a:xfrm>
            <a:custGeom>
              <a:avLst/>
              <a:gdLst>
                <a:gd name="T0" fmla="*/ 56 w 56"/>
                <a:gd name="T1" fmla="*/ 111 h 113"/>
                <a:gd name="T2" fmla="*/ 54 w 56"/>
                <a:gd name="T3" fmla="*/ 113 h 113"/>
                <a:gd name="T4" fmla="*/ 3 w 56"/>
                <a:gd name="T5" fmla="*/ 113 h 113"/>
                <a:gd name="T6" fmla="*/ 0 w 56"/>
                <a:gd name="T7" fmla="*/ 111 h 113"/>
                <a:gd name="T8" fmla="*/ 0 w 56"/>
                <a:gd name="T9" fmla="*/ 3 h 113"/>
                <a:gd name="T10" fmla="*/ 3 w 56"/>
                <a:gd name="T11" fmla="*/ 0 h 113"/>
                <a:gd name="T12" fmla="*/ 54 w 56"/>
                <a:gd name="T13" fmla="*/ 0 h 113"/>
                <a:gd name="T14" fmla="*/ 56 w 56"/>
                <a:gd name="T15" fmla="*/ 3 h 113"/>
                <a:gd name="T16" fmla="*/ 56 w 56"/>
                <a:gd name="T17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6" y="111"/>
                  </a:moveTo>
                  <a:cubicBezTo>
                    <a:pt x="56" y="112"/>
                    <a:pt x="55" y="113"/>
                    <a:pt x="54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" y="113"/>
                    <a:pt x="0" y="112"/>
                    <a:pt x="0" y="1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3"/>
                  </a:cubicBezTo>
                  <a:lnTo>
                    <a:pt x="5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99">
              <a:extLst>
                <a:ext uri="{FF2B5EF4-FFF2-40B4-BE49-F238E27FC236}">
                  <a16:creationId xmlns:a16="http://schemas.microsoft.com/office/drawing/2014/main" id="{1243965A-CA58-4845-B7C5-5546082F5C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16"/>
              <a:ext cx="74" cy="39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100">
              <a:extLst>
                <a:ext uri="{FF2B5EF4-FFF2-40B4-BE49-F238E27FC236}">
                  <a16:creationId xmlns:a16="http://schemas.microsoft.com/office/drawing/2014/main" id="{C2D9E96A-5297-4949-9798-8BCA2DE15E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55"/>
              <a:ext cx="74" cy="5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101">
              <a:extLst>
                <a:ext uri="{FF2B5EF4-FFF2-40B4-BE49-F238E27FC236}">
                  <a16:creationId xmlns:a16="http://schemas.microsoft.com/office/drawing/2014/main" id="{5B4452F9-2BF6-4349-85AE-E7BEDA14D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280"/>
              <a:ext cx="36" cy="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102">
              <a:extLst>
                <a:ext uri="{FF2B5EF4-FFF2-40B4-BE49-F238E27FC236}">
                  <a16:creationId xmlns:a16="http://schemas.microsoft.com/office/drawing/2014/main" id="{DE4B8A0E-780E-CF46-8955-98E2E27C2B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3" y="3280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103">
              <a:extLst>
                <a:ext uri="{FF2B5EF4-FFF2-40B4-BE49-F238E27FC236}">
                  <a16:creationId xmlns:a16="http://schemas.microsoft.com/office/drawing/2014/main" id="{C990C6DD-F642-4E47-AE19-8EA6D55185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" y="3388"/>
              <a:ext cx="5" cy="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4">
              <a:extLst>
                <a:ext uri="{FF2B5EF4-FFF2-40B4-BE49-F238E27FC236}">
                  <a16:creationId xmlns:a16="http://schemas.microsoft.com/office/drawing/2014/main" id="{D7BCD9DB-1E9F-214C-9F10-0A42677F7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" y="3258"/>
              <a:ext cx="24" cy="3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2 h 2"/>
                <a:gd name="T4" fmla="*/ 1 w 14"/>
                <a:gd name="T5" fmla="*/ 2 h 2"/>
                <a:gd name="T6" fmla="*/ 0 w 14"/>
                <a:gd name="T7" fmla="*/ 1 h 2"/>
                <a:gd name="T8" fmla="*/ 0 w 14"/>
                <a:gd name="T9" fmla="*/ 1 h 2"/>
                <a:gd name="T10" fmla="*/ 1 w 14"/>
                <a:gd name="T11" fmla="*/ 0 h 2"/>
                <a:gd name="T12" fmla="*/ 13 w 14"/>
                <a:gd name="T13" fmla="*/ 0 h 2"/>
                <a:gd name="T14" fmla="*/ 14 w 1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2"/>
                    <a:pt x="1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5">
              <a:extLst>
                <a:ext uri="{FF2B5EF4-FFF2-40B4-BE49-F238E27FC236}">
                  <a16:creationId xmlns:a16="http://schemas.microsoft.com/office/drawing/2014/main" id="{09E81D75-E692-EE4D-8493-44E90C9A5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5" y="3350"/>
              <a:ext cx="72" cy="19"/>
            </a:xfrm>
            <a:custGeom>
              <a:avLst/>
              <a:gdLst>
                <a:gd name="T0" fmla="*/ 0 w 42"/>
                <a:gd name="T1" fmla="*/ 5 h 11"/>
                <a:gd name="T2" fmla="*/ 5 w 42"/>
                <a:gd name="T3" fmla="*/ 11 h 11"/>
                <a:gd name="T4" fmla="*/ 37 w 42"/>
                <a:gd name="T5" fmla="*/ 11 h 11"/>
                <a:gd name="T6" fmla="*/ 42 w 42"/>
                <a:gd name="T7" fmla="*/ 5 h 11"/>
                <a:gd name="T8" fmla="*/ 42 w 42"/>
                <a:gd name="T9" fmla="*/ 5 h 11"/>
                <a:gd name="T10" fmla="*/ 37 w 42"/>
                <a:gd name="T11" fmla="*/ 0 h 11"/>
                <a:gd name="T12" fmla="*/ 5 w 42"/>
                <a:gd name="T13" fmla="*/ 0 h 11"/>
                <a:gd name="T14" fmla="*/ 0 w 42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2" y="8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2788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dirty="0"/>
              <a:t>Caveat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sz="2000" b="1" dirty="0"/>
              <a:t>Estimated</a:t>
            </a:r>
            <a:endParaRPr lang="en-US" sz="2000" dirty="0"/>
          </a:p>
          <a:p>
            <a:r>
              <a:rPr lang="en-US" sz="2000" dirty="0"/>
              <a:t>Real effect could be zero!</a:t>
            </a:r>
          </a:p>
          <a:p>
            <a:r>
              <a:rPr lang="en-US" sz="2000" b="1" dirty="0"/>
              <a:t>p-value</a:t>
            </a:r>
            <a:r>
              <a:rPr lang="en-US" sz="2000" dirty="0"/>
              <a:t>: % of time this effect size (or larger) occurs when real effect is zero</a:t>
            </a:r>
          </a:p>
          <a:p>
            <a:r>
              <a:rPr lang="en-US" sz="2000" dirty="0"/>
              <a:t>Here, </a:t>
            </a:r>
            <a:r>
              <a:rPr lang="en-US" sz="2000" i="1" dirty="0"/>
              <a:t>p </a:t>
            </a:r>
            <a:r>
              <a:rPr lang="en-US" sz="2000" dirty="0"/>
              <a:t>&lt; .001</a:t>
            </a:r>
          </a:p>
          <a:p>
            <a:endParaRPr lang="en-US" sz="2000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91E96AD8-C0CF-7941-AE2B-48889B5B7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8" name="Group 76">
            <a:extLst>
              <a:ext uri="{FF2B5EF4-FFF2-40B4-BE49-F238E27FC236}">
                <a16:creationId xmlns:a16="http://schemas.microsoft.com/office/drawing/2014/main" id="{9FEFFFD9-D45F-3643-A93C-529506566671}"/>
              </a:ext>
            </a:extLst>
          </p:cNvPr>
          <p:cNvGrpSpPr>
            <a:grpSpLocks noChangeAspect="1"/>
          </p:cNvGrpSpPr>
          <p:nvPr/>
        </p:nvGrpSpPr>
        <p:grpSpPr bwMode="auto">
          <a:xfrm rot="16200000">
            <a:off x="10628198" y="4951926"/>
            <a:ext cx="926694" cy="2194560"/>
            <a:chOff x="6805" y="2679"/>
            <a:chExt cx="603" cy="1428"/>
          </a:xfrm>
        </p:grpSpPr>
        <p:sp>
          <p:nvSpPr>
            <p:cNvPr id="9" name="AutoShape 75">
              <a:extLst>
                <a:ext uri="{FF2B5EF4-FFF2-40B4-BE49-F238E27FC236}">
                  <a16:creationId xmlns:a16="http://schemas.microsoft.com/office/drawing/2014/main" id="{EDAF5381-0529-8949-8FE3-D1E6BA5D26F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805" y="2679"/>
              <a:ext cx="603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77">
              <a:extLst>
                <a:ext uri="{FF2B5EF4-FFF2-40B4-BE49-F238E27FC236}">
                  <a16:creationId xmlns:a16="http://schemas.microsoft.com/office/drawing/2014/main" id="{35A08397-AA88-DC43-9007-5A576A942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6" y="3628"/>
              <a:ext cx="165" cy="280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E75E8895-73BC-FA4F-9439-D768F0451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" y="4025"/>
              <a:ext cx="142" cy="51"/>
            </a:xfrm>
            <a:custGeom>
              <a:avLst/>
              <a:gdLst>
                <a:gd name="T0" fmla="*/ 44 w 83"/>
                <a:gd name="T1" fmla="*/ 0 h 30"/>
                <a:gd name="T2" fmla="*/ 1 w 83"/>
                <a:gd name="T3" fmla="*/ 24 h 30"/>
                <a:gd name="T4" fmla="*/ 0 w 83"/>
                <a:gd name="T5" fmla="*/ 29 h 30"/>
                <a:gd name="T6" fmla="*/ 57 w 83"/>
                <a:gd name="T7" fmla="*/ 30 h 30"/>
                <a:gd name="T8" fmla="*/ 83 w 83"/>
                <a:gd name="T9" fmla="*/ 0 h 30"/>
                <a:gd name="T10" fmla="*/ 44 w 8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3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C0AC01AB-8957-AF41-9EEB-B46D13B98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3" y="2862"/>
              <a:ext cx="239" cy="141"/>
            </a:xfrm>
            <a:custGeom>
              <a:avLst/>
              <a:gdLst>
                <a:gd name="T0" fmla="*/ 128 w 139"/>
                <a:gd name="T1" fmla="*/ 68 h 82"/>
                <a:gd name="T2" fmla="*/ 14 w 139"/>
                <a:gd name="T3" fmla="*/ 68 h 82"/>
                <a:gd name="T4" fmla="*/ 14 w 139"/>
                <a:gd name="T5" fmla="*/ 0 h 82"/>
                <a:gd name="T6" fmla="*/ 128 w 139"/>
                <a:gd name="T7" fmla="*/ 0 h 82"/>
                <a:gd name="T8" fmla="*/ 128 w 139"/>
                <a:gd name="T9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82">
                  <a:moveTo>
                    <a:pt x="128" y="68"/>
                  </a:moveTo>
                  <a:cubicBezTo>
                    <a:pt x="116" y="80"/>
                    <a:pt x="27" y="82"/>
                    <a:pt x="14" y="68"/>
                  </a:cubicBezTo>
                  <a:cubicBezTo>
                    <a:pt x="0" y="55"/>
                    <a:pt x="14" y="0"/>
                    <a:pt x="1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39" y="57"/>
                    <a:pt x="128" y="68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70257C89-35DB-0B46-BC03-58449A34D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4" y="2814"/>
              <a:ext cx="239" cy="50"/>
            </a:xfrm>
            <a:custGeom>
              <a:avLst/>
              <a:gdLst>
                <a:gd name="T0" fmla="*/ 139 w 139"/>
                <a:gd name="T1" fmla="*/ 22 h 29"/>
                <a:gd name="T2" fmla="*/ 132 w 139"/>
                <a:gd name="T3" fmla="*/ 29 h 29"/>
                <a:gd name="T4" fmla="*/ 7 w 139"/>
                <a:gd name="T5" fmla="*/ 29 h 29"/>
                <a:gd name="T6" fmla="*/ 0 w 139"/>
                <a:gd name="T7" fmla="*/ 22 h 29"/>
                <a:gd name="T8" fmla="*/ 0 w 139"/>
                <a:gd name="T9" fmla="*/ 7 h 29"/>
                <a:gd name="T10" fmla="*/ 7 w 139"/>
                <a:gd name="T11" fmla="*/ 0 h 29"/>
                <a:gd name="T12" fmla="*/ 132 w 139"/>
                <a:gd name="T13" fmla="*/ 0 h 29"/>
                <a:gd name="T14" fmla="*/ 139 w 139"/>
                <a:gd name="T15" fmla="*/ 7 h 29"/>
                <a:gd name="T16" fmla="*/ 139 w 139"/>
                <a:gd name="T17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29">
                  <a:moveTo>
                    <a:pt x="139" y="22"/>
                  </a:moveTo>
                  <a:cubicBezTo>
                    <a:pt x="139" y="26"/>
                    <a:pt x="136" y="29"/>
                    <a:pt x="132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26"/>
                    <a:pt x="0" y="2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6" y="0"/>
                    <a:pt x="139" y="3"/>
                    <a:pt x="139" y="7"/>
                  </a:cubicBezTo>
                  <a:lnTo>
                    <a:pt x="139" y="22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1">
              <a:extLst>
                <a:ext uri="{FF2B5EF4-FFF2-40B4-BE49-F238E27FC236}">
                  <a16:creationId xmlns:a16="http://schemas.microsoft.com/office/drawing/2014/main" id="{6ED73FB5-2225-A34F-907F-D1C053C98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24"/>
              <a:ext cx="84" cy="137"/>
            </a:xfrm>
            <a:custGeom>
              <a:avLst/>
              <a:gdLst>
                <a:gd name="T0" fmla="*/ 41 w 84"/>
                <a:gd name="T1" fmla="*/ 137 h 137"/>
                <a:gd name="T2" fmla="*/ 0 w 84"/>
                <a:gd name="T3" fmla="*/ 96 h 137"/>
                <a:gd name="T4" fmla="*/ 0 w 84"/>
                <a:gd name="T5" fmla="*/ 0 h 137"/>
                <a:gd name="T6" fmla="*/ 84 w 84"/>
                <a:gd name="T7" fmla="*/ 0 h 137"/>
                <a:gd name="T8" fmla="*/ 84 w 84"/>
                <a:gd name="T9" fmla="*/ 96 h 137"/>
                <a:gd name="T10" fmla="*/ 41 w 84"/>
                <a:gd name="T11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37">
                  <a:moveTo>
                    <a:pt x="41" y="137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96"/>
                  </a:lnTo>
                  <a:lnTo>
                    <a:pt x="41" y="137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7312B045-1595-1647-9BAC-07E9BB75D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02"/>
              <a:ext cx="84" cy="73"/>
            </a:xfrm>
            <a:custGeom>
              <a:avLst/>
              <a:gdLst>
                <a:gd name="T0" fmla="*/ 0 w 49"/>
                <a:gd name="T1" fmla="*/ 40 h 43"/>
                <a:gd name="T2" fmla="*/ 24 w 49"/>
                <a:gd name="T3" fmla="*/ 43 h 43"/>
                <a:gd name="T4" fmla="*/ 49 w 49"/>
                <a:gd name="T5" fmla="*/ 40 h 43"/>
                <a:gd name="T6" fmla="*/ 49 w 49"/>
                <a:gd name="T7" fmla="*/ 0 h 43"/>
                <a:gd name="T8" fmla="*/ 0 w 49"/>
                <a:gd name="T9" fmla="*/ 0 h 43"/>
                <a:gd name="T10" fmla="*/ 0 w 49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3">
                  <a:moveTo>
                    <a:pt x="0" y="40"/>
                  </a:moveTo>
                  <a:cubicBezTo>
                    <a:pt x="8" y="42"/>
                    <a:pt x="16" y="43"/>
                    <a:pt x="24" y="43"/>
                  </a:cubicBezTo>
                  <a:cubicBezTo>
                    <a:pt x="33" y="43"/>
                    <a:pt x="41" y="42"/>
                    <a:pt x="49" y="4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3">
              <a:extLst>
                <a:ext uri="{FF2B5EF4-FFF2-40B4-BE49-F238E27FC236}">
                  <a16:creationId xmlns:a16="http://schemas.microsoft.com/office/drawing/2014/main" id="{5B74088A-29EF-C444-AE52-3FEA0C492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7" y="2775"/>
              <a:ext cx="196" cy="183"/>
            </a:xfrm>
            <a:custGeom>
              <a:avLst/>
              <a:gdLst>
                <a:gd name="T0" fmla="*/ 0 w 114"/>
                <a:gd name="T1" fmla="*/ 0 h 107"/>
                <a:gd name="T2" fmla="*/ 0 w 114"/>
                <a:gd name="T3" fmla="*/ 89 h 107"/>
                <a:gd name="T4" fmla="*/ 0 w 114"/>
                <a:gd name="T5" fmla="*/ 89 h 107"/>
                <a:gd name="T6" fmla="*/ 56 w 114"/>
                <a:gd name="T7" fmla="*/ 107 h 107"/>
                <a:gd name="T8" fmla="*/ 113 w 114"/>
                <a:gd name="T9" fmla="*/ 89 h 107"/>
                <a:gd name="T10" fmla="*/ 114 w 114"/>
                <a:gd name="T11" fmla="*/ 89 h 107"/>
                <a:gd name="T12" fmla="*/ 114 w 114"/>
                <a:gd name="T13" fmla="*/ 0 h 107"/>
                <a:gd name="T14" fmla="*/ 0 w 114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07">
                  <a:moveTo>
                    <a:pt x="0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6" y="100"/>
                    <a:pt x="35" y="107"/>
                    <a:pt x="56" y="107"/>
                  </a:cubicBezTo>
                  <a:cubicBezTo>
                    <a:pt x="77" y="107"/>
                    <a:pt x="97" y="100"/>
                    <a:pt x="113" y="89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0"/>
                    <a:pt x="114" y="0"/>
                    <a:pt x="1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4">
              <a:extLst>
                <a:ext uri="{FF2B5EF4-FFF2-40B4-BE49-F238E27FC236}">
                  <a16:creationId xmlns:a16="http://schemas.microsoft.com/office/drawing/2014/main" id="{48BD0E33-B2EF-EF4C-BC22-35868CA16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" y="2681"/>
              <a:ext cx="139" cy="147"/>
            </a:xfrm>
            <a:custGeom>
              <a:avLst/>
              <a:gdLst>
                <a:gd name="T0" fmla="*/ 81 w 81"/>
                <a:gd name="T1" fmla="*/ 5 h 86"/>
                <a:gd name="T2" fmla="*/ 58 w 81"/>
                <a:gd name="T3" fmla="*/ 0 h 86"/>
                <a:gd name="T4" fmla="*/ 0 w 81"/>
                <a:gd name="T5" fmla="*/ 58 h 86"/>
                <a:gd name="T6" fmla="*/ 0 w 81"/>
                <a:gd name="T7" fmla="*/ 86 h 86"/>
                <a:gd name="T8" fmla="*/ 81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81" y="5"/>
                  </a:moveTo>
                  <a:cubicBezTo>
                    <a:pt x="74" y="2"/>
                    <a:pt x="66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2" y="81"/>
                    <a:pt x="76" y="48"/>
                    <a:pt x="81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5">
              <a:extLst>
                <a:ext uri="{FF2B5EF4-FFF2-40B4-BE49-F238E27FC236}">
                  <a16:creationId xmlns:a16="http://schemas.microsoft.com/office/drawing/2014/main" id="{C20600FD-5569-D24E-B254-4B8F420D9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" y="2681"/>
              <a:ext cx="140" cy="147"/>
            </a:xfrm>
            <a:custGeom>
              <a:avLst/>
              <a:gdLst>
                <a:gd name="T0" fmla="*/ 0 w 81"/>
                <a:gd name="T1" fmla="*/ 5 h 86"/>
                <a:gd name="T2" fmla="*/ 23 w 81"/>
                <a:gd name="T3" fmla="*/ 0 h 86"/>
                <a:gd name="T4" fmla="*/ 81 w 81"/>
                <a:gd name="T5" fmla="*/ 58 h 86"/>
                <a:gd name="T6" fmla="*/ 81 w 81"/>
                <a:gd name="T7" fmla="*/ 86 h 86"/>
                <a:gd name="T8" fmla="*/ 0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0" y="5"/>
                  </a:moveTo>
                  <a:cubicBezTo>
                    <a:pt x="7" y="2"/>
                    <a:pt x="15" y="0"/>
                    <a:pt x="23" y="0"/>
                  </a:cubicBezTo>
                  <a:cubicBezTo>
                    <a:pt x="55" y="0"/>
                    <a:pt x="81" y="26"/>
                    <a:pt x="81" y="58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39" y="81"/>
                    <a:pt x="5" y="48"/>
                    <a:pt x="0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6">
              <a:extLst>
                <a:ext uri="{FF2B5EF4-FFF2-40B4-BE49-F238E27FC236}">
                  <a16:creationId xmlns:a16="http://schemas.microsoft.com/office/drawing/2014/main" id="{CC716935-F578-354C-A619-33E6880E6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4" y="3179"/>
              <a:ext cx="161" cy="241"/>
            </a:xfrm>
            <a:custGeom>
              <a:avLst/>
              <a:gdLst>
                <a:gd name="T0" fmla="*/ 59 w 94"/>
                <a:gd name="T1" fmla="*/ 141 h 141"/>
                <a:gd name="T2" fmla="*/ 35 w 94"/>
                <a:gd name="T3" fmla="*/ 141 h 141"/>
                <a:gd name="T4" fmla="*/ 0 w 94"/>
                <a:gd name="T5" fmla="*/ 100 h 141"/>
                <a:gd name="T6" fmla="*/ 53 w 94"/>
                <a:gd name="T7" fmla="*/ 100 h 141"/>
                <a:gd name="T8" fmla="*/ 53 w 94"/>
                <a:gd name="T9" fmla="*/ 0 h 141"/>
                <a:gd name="T10" fmla="*/ 94 w 94"/>
                <a:gd name="T11" fmla="*/ 0 h 141"/>
                <a:gd name="T12" fmla="*/ 94 w 94"/>
                <a:gd name="T13" fmla="*/ 106 h 141"/>
                <a:gd name="T14" fmla="*/ 59 w 94"/>
                <a:gd name="T15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41">
                  <a:moveTo>
                    <a:pt x="59" y="141"/>
                  </a:moveTo>
                  <a:cubicBezTo>
                    <a:pt x="35" y="141"/>
                    <a:pt x="35" y="141"/>
                    <a:pt x="35" y="14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25"/>
                    <a:pt x="78" y="141"/>
                    <a:pt x="59" y="141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87">
              <a:extLst>
                <a:ext uri="{FF2B5EF4-FFF2-40B4-BE49-F238E27FC236}">
                  <a16:creationId xmlns:a16="http://schemas.microsoft.com/office/drawing/2014/main" id="{BF77995F-7452-CA49-BFF4-9A6BEE3045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468"/>
              <a:ext cx="67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88">
              <a:extLst>
                <a:ext uri="{FF2B5EF4-FFF2-40B4-BE49-F238E27FC236}">
                  <a16:creationId xmlns:a16="http://schemas.microsoft.com/office/drawing/2014/main" id="{687324F3-A2CE-5940-99D4-BC29DA48CE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7" y="3468"/>
              <a:ext cx="68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89">
              <a:extLst>
                <a:ext uri="{FF2B5EF4-FFF2-40B4-BE49-F238E27FC236}">
                  <a16:creationId xmlns:a16="http://schemas.microsoft.com/office/drawing/2014/main" id="{BCBCF292-7638-2043-9FDD-2FCE74AC7B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7" y="3176"/>
              <a:ext cx="71" cy="41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90">
              <a:extLst>
                <a:ext uri="{FF2B5EF4-FFF2-40B4-BE49-F238E27FC236}">
                  <a16:creationId xmlns:a16="http://schemas.microsoft.com/office/drawing/2014/main" id="{05508750-B56E-D54D-8FD8-221335B7B9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" y="2999"/>
              <a:ext cx="256" cy="106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1">
              <a:extLst>
                <a:ext uri="{FF2B5EF4-FFF2-40B4-BE49-F238E27FC236}">
                  <a16:creationId xmlns:a16="http://schemas.microsoft.com/office/drawing/2014/main" id="{75ACAF4D-7BF5-4144-8F4F-DFEE40AFF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" y="2999"/>
              <a:ext cx="455" cy="909"/>
            </a:xfrm>
            <a:custGeom>
              <a:avLst/>
              <a:gdLst>
                <a:gd name="T0" fmla="*/ 209 w 265"/>
                <a:gd name="T1" fmla="*/ 0 h 531"/>
                <a:gd name="T2" fmla="*/ 204 w 265"/>
                <a:gd name="T3" fmla="*/ 0 h 531"/>
                <a:gd name="T4" fmla="*/ 133 w 265"/>
                <a:gd name="T5" fmla="*/ 48 h 531"/>
                <a:gd name="T6" fmla="*/ 62 w 265"/>
                <a:gd name="T7" fmla="*/ 0 h 531"/>
                <a:gd name="T8" fmla="*/ 56 w 265"/>
                <a:gd name="T9" fmla="*/ 0 h 531"/>
                <a:gd name="T10" fmla="*/ 0 w 265"/>
                <a:gd name="T11" fmla="*/ 56 h 531"/>
                <a:gd name="T12" fmla="*/ 0 w 265"/>
                <a:gd name="T13" fmla="*/ 185 h 531"/>
                <a:gd name="T14" fmla="*/ 47 w 265"/>
                <a:gd name="T15" fmla="*/ 185 h 531"/>
                <a:gd name="T16" fmla="*/ 47 w 265"/>
                <a:gd name="T17" fmla="*/ 104 h 531"/>
                <a:gd name="T18" fmla="*/ 56 w 265"/>
                <a:gd name="T19" fmla="*/ 104 h 531"/>
                <a:gd name="T20" fmla="*/ 57 w 265"/>
                <a:gd name="T21" fmla="*/ 531 h 531"/>
                <a:gd name="T22" fmla="*/ 170 w 265"/>
                <a:gd name="T23" fmla="*/ 439 h 531"/>
                <a:gd name="T24" fmla="*/ 210 w 265"/>
                <a:gd name="T25" fmla="*/ 527 h 531"/>
                <a:gd name="T26" fmla="*/ 210 w 265"/>
                <a:gd name="T27" fmla="*/ 104 h 531"/>
                <a:gd name="T28" fmla="*/ 217 w 265"/>
                <a:gd name="T29" fmla="*/ 104 h 531"/>
                <a:gd name="T30" fmla="*/ 217 w 265"/>
                <a:gd name="T31" fmla="*/ 178 h 531"/>
                <a:gd name="T32" fmla="*/ 265 w 265"/>
                <a:gd name="T33" fmla="*/ 178 h 531"/>
                <a:gd name="T34" fmla="*/ 265 w 265"/>
                <a:gd name="T35" fmla="*/ 56 h 531"/>
                <a:gd name="T36" fmla="*/ 209 w 265"/>
                <a:gd name="T3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5" h="531">
                  <a:moveTo>
                    <a:pt x="209" y="0"/>
                  </a:moveTo>
                  <a:cubicBezTo>
                    <a:pt x="204" y="0"/>
                    <a:pt x="204" y="0"/>
                    <a:pt x="204" y="0"/>
                  </a:cubicBezTo>
                  <a:cubicBezTo>
                    <a:pt x="192" y="29"/>
                    <a:pt x="165" y="48"/>
                    <a:pt x="133" y="48"/>
                  </a:cubicBezTo>
                  <a:cubicBezTo>
                    <a:pt x="101" y="48"/>
                    <a:pt x="73" y="29"/>
                    <a:pt x="62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7" y="531"/>
                    <a:pt x="57" y="531"/>
                    <a:pt x="57" y="531"/>
                  </a:cubicBezTo>
                  <a:cubicBezTo>
                    <a:pt x="170" y="439"/>
                    <a:pt x="170" y="439"/>
                    <a:pt x="170" y="439"/>
                  </a:cubicBezTo>
                  <a:cubicBezTo>
                    <a:pt x="210" y="527"/>
                    <a:pt x="210" y="527"/>
                    <a:pt x="210" y="527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7" y="104"/>
                    <a:pt x="217" y="104"/>
                    <a:pt x="217" y="104"/>
                  </a:cubicBezTo>
                  <a:cubicBezTo>
                    <a:pt x="217" y="178"/>
                    <a:pt x="217" y="178"/>
                    <a:pt x="217" y="178"/>
                  </a:cubicBezTo>
                  <a:cubicBezTo>
                    <a:pt x="265" y="178"/>
                    <a:pt x="265" y="178"/>
                    <a:pt x="265" y="178"/>
                  </a:cubicBezTo>
                  <a:cubicBezTo>
                    <a:pt x="265" y="56"/>
                    <a:pt x="265" y="56"/>
                    <a:pt x="265" y="56"/>
                  </a:cubicBezTo>
                  <a:cubicBezTo>
                    <a:pt x="265" y="26"/>
                    <a:pt x="240" y="0"/>
                    <a:pt x="209" y="0"/>
                  </a:cubicBezTo>
                  <a:close/>
                </a:path>
              </a:pathLst>
            </a:custGeom>
            <a:solidFill>
              <a:srgbClr val="EC0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2">
              <a:extLst>
                <a:ext uri="{FF2B5EF4-FFF2-40B4-BE49-F238E27FC236}">
                  <a16:creationId xmlns:a16="http://schemas.microsoft.com/office/drawing/2014/main" id="{3FF911EE-7B2B-114B-A8CF-4226E3D50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7" y="3525"/>
              <a:ext cx="71" cy="139"/>
            </a:xfrm>
            <a:custGeom>
              <a:avLst/>
              <a:gdLst>
                <a:gd name="T0" fmla="*/ 0 w 41"/>
                <a:gd name="T1" fmla="*/ 0 h 81"/>
                <a:gd name="T2" fmla="*/ 0 w 41"/>
                <a:gd name="T3" fmla="*/ 81 h 81"/>
                <a:gd name="T4" fmla="*/ 41 w 41"/>
                <a:gd name="T5" fmla="*/ 40 h 81"/>
                <a:gd name="T6" fmla="*/ 0 w 4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23" y="81"/>
                    <a:pt x="41" y="63"/>
                    <a:pt x="41" y="40"/>
                  </a:cubicBezTo>
                  <a:cubicBezTo>
                    <a:pt x="41" y="18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93">
              <a:extLst>
                <a:ext uri="{FF2B5EF4-FFF2-40B4-BE49-F238E27FC236}">
                  <a16:creationId xmlns:a16="http://schemas.microsoft.com/office/drawing/2014/main" id="{24B87ED1-C566-E044-91D6-501A19FD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330"/>
              <a:ext cx="263" cy="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4">
              <a:extLst>
                <a:ext uri="{FF2B5EF4-FFF2-40B4-BE49-F238E27FC236}">
                  <a16:creationId xmlns:a16="http://schemas.microsoft.com/office/drawing/2014/main" id="{58CAB3CC-E00C-3E4E-800F-6990D7FD8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8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5">
              <a:extLst>
                <a:ext uri="{FF2B5EF4-FFF2-40B4-BE49-F238E27FC236}">
                  <a16:creationId xmlns:a16="http://schemas.microsoft.com/office/drawing/2014/main" id="{EA02CE42-E6F6-2A4E-A718-89EF506D5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1" y="4025"/>
              <a:ext cx="144" cy="51"/>
            </a:xfrm>
            <a:custGeom>
              <a:avLst/>
              <a:gdLst>
                <a:gd name="T0" fmla="*/ 44 w 84"/>
                <a:gd name="T1" fmla="*/ 0 h 30"/>
                <a:gd name="T2" fmla="*/ 1 w 84"/>
                <a:gd name="T3" fmla="*/ 24 h 30"/>
                <a:gd name="T4" fmla="*/ 0 w 84"/>
                <a:gd name="T5" fmla="*/ 29 h 30"/>
                <a:gd name="T6" fmla="*/ 57 w 84"/>
                <a:gd name="T7" fmla="*/ 30 h 30"/>
                <a:gd name="T8" fmla="*/ 84 w 84"/>
                <a:gd name="T9" fmla="*/ 0 h 30"/>
                <a:gd name="T10" fmla="*/ 44 w 84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4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6">
              <a:extLst>
                <a:ext uri="{FF2B5EF4-FFF2-40B4-BE49-F238E27FC236}">
                  <a16:creationId xmlns:a16="http://schemas.microsoft.com/office/drawing/2014/main" id="{A8FDFE18-81F0-AF47-820A-BCB0A09AA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9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68C48FE7-1DC4-BA45-848A-E37748CDA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" y="3350"/>
              <a:ext cx="141" cy="70"/>
            </a:xfrm>
            <a:custGeom>
              <a:avLst/>
              <a:gdLst>
                <a:gd name="T0" fmla="*/ 82 w 82"/>
                <a:gd name="T1" fmla="*/ 0 h 41"/>
                <a:gd name="T2" fmla="*/ 0 w 82"/>
                <a:gd name="T3" fmla="*/ 0 h 41"/>
                <a:gd name="T4" fmla="*/ 41 w 82"/>
                <a:gd name="T5" fmla="*/ 41 h 41"/>
                <a:gd name="T6" fmla="*/ 82 w 82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1">
                  <a:moveTo>
                    <a:pt x="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18" y="41"/>
                    <a:pt x="41" y="41"/>
                  </a:cubicBezTo>
                  <a:cubicBezTo>
                    <a:pt x="63" y="41"/>
                    <a:pt x="82" y="22"/>
                    <a:pt x="82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8">
              <a:extLst>
                <a:ext uri="{FF2B5EF4-FFF2-40B4-BE49-F238E27FC236}">
                  <a16:creationId xmlns:a16="http://schemas.microsoft.com/office/drawing/2014/main" id="{BCC2A5AE-6714-9C4D-A53E-AC3BDE30E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" y="3244"/>
              <a:ext cx="96" cy="194"/>
            </a:xfrm>
            <a:custGeom>
              <a:avLst/>
              <a:gdLst>
                <a:gd name="T0" fmla="*/ 56 w 56"/>
                <a:gd name="T1" fmla="*/ 111 h 113"/>
                <a:gd name="T2" fmla="*/ 54 w 56"/>
                <a:gd name="T3" fmla="*/ 113 h 113"/>
                <a:gd name="T4" fmla="*/ 3 w 56"/>
                <a:gd name="T5" fmla="*/ 113 h 113"/>
                <a:gd name="T6" fmla="*/ 0 w 56"/>
                <a:gd name="T7" fmla="*/ 111 h 113"/>
                <a:gd name="T8" fmla="*/ 0 w 56"/>
                <a:gd name="T9" fmla="*/ 3 h 113"/>
                <a:gd name="T10" fmla="*/ 3 w 56"/>
                <a:gd name="T11" fmla="*/ 0 h 113"/>
                <a:gd name="T12" fmla="*/ 54 w 56"/>
                <a:gd name="T13" fmla="*/ 0 h 113"/>
                <a:gd name="T14" fmla="*/ 56 w 56"/>
                <a:gd name="T15" fmla="*/ 3 h 113"/>
                <a:gd name="T16" fmla="*/ 56 w 56"/>
                <a:gd name="T17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6" y="111"/>
                  </a:moveTo>
                  <a:cubicBezTo>
                    <a:pt x="56" y="112"/>
                    <a:pt x="55" y="113"/>
                    <a:pt x="54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" y="113"/>
                    <a:pt x="0" y="112"/>
                    <a:pt x="0" y="1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3"/>
                  </a:cubicBezTo>
                  <a:lnTo>
                    <a:pt x="5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99">
              <a:extLst>
                <a:ext uri="{FF2B5EF4-FFF2-40B4-BE49-F238E27FC236}">
                  <a16:creationId xmlns:a16="http://schemas.microsoft.com/office/drawing/2014/main" id="{DAFF5C2C-5CCA-2949-AA73-9C0208C72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16"/>
              <a:ext cx="74" cy="39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100">
              <a:extLst>
                <a:ext uri="{FF2B5EF4-FFF2-40B4-BE49-F238E27FC236}">
                  <a16:creationId xmlns:a16="http://schemas.microsoft.com/office/drawing/2014/main" id="{240566A6-DCA0-1D43-A5ED-92B5C01B83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55"/>
              <a:ext cx="74" cy="5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101">
              <a:extLst>
                <a:ext uri="{FF2B5EF4-FFF2-40B4-BE49-F238E27FC236}">
                  <a16:creationId xmlns:a16="http://schemas.microsoft.com/office/drawing/2014/main" id="{7257E721-9664-D34A-BA9F-A8CDDF6C4B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280"/>
              <a:ext cx="36" cy="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102">
              <a:extLst>
                <a:ext uri="{FF2B5EF4-FFF2-40B4-BE49-F238E27FC236}">
                  <a16:creationId xmlns:a16="http://schemas.microsoft.com/office/drawing/2014/main" id="{DD90FA4F-CD9F-414C-9D31-AF6A30426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3" y="3280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103">
              <a:extLst>
                <a:ext uri="{FF2B5EF4-FFF2-40B4-BE49-F238E27FC236}">
                  <a16:creationId xmlns:a16="http://schemas.microsoft.com/office/drawing/2014/main" id="{9AD05023-97BF-034E-B759-684220381C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" y="3388"/>
              <a:ext cx="5" cy="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4">
              <a:extLst>
                <a:ext uri="{FF2B5EF4-FFF2-40B4-BE49-F238E27FC236}">
                  <a16:creationId xmlns:a16="http://schemas.microsoft.com/office/drawing/2014/main" id="{1B8F723D-ED15-D748-A65F-FD6B207093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" y="3258"/>
              <a:ext cx="24" cy="3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2 h 2"/>
                <a:gd name="T4" fmla="*/ 1 w 14"/>
                <a:gd name="T5" fmla="*/ 2 h 2"/>
                <a:gd name="T6" fmla="*/ 0 w 14"/>
                <a:gd name="T7" fmla="*/ 1 h 2"/>
                <a:gd name="T8" fmla="*/ 0 w 14"/>
                <a:gd name="T9" fmla="*/ 1 h 2"/>
                <a:gd name="T10" fmla="*/ 1 w 14"/>
                <a:gd name="T11" fmla="*/ 0 h 2"/>
                <a:gd name="T12" fmla="*/ 13 w 14"/>
                <a:gd name="T13" fmla="*/ 0 h 2"/>
                <a:gd name="T14" fmla="*/ 14 w 1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2"/>
                    <a:pt x="1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5">
              <a:extLst>
                <a:ext uri="{FF2B5EF4-FFF2-40B4-BE49-F238E27FC236}">
                  <a16:creationId xmlns:a16="http://schemas.microsoft.com/office/drawing/2014/main" id="{89B3DE84-CC6A-5B43-9889-6DF4BBB12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5" y="3350"/>
              <a:ext cx="72" cy="19"/>
            </a:xfrm>
            <a:custGeom>
              <a:avLst/>
              <a:gdLst>
                <a:gd name="T0" fmla="*/ 0 w 42"/>
                <a:gd name="T1" fmla="*/ 5 h 11"/>
                <a:gd name="T2" fmla="*/ 5 w 42"/>
                <a:gd name="T3" fmla="*/ 11 h 11"/>
                <a:gd name="T4" fmla="*/ 37 w 42"/>
                <a:gd name="T5" fmla="*/ 11 h 11"/>
                <a:gd name="T6" fmla="*/ 42 w 42"/>
                <a:gd name="T7" fmla="*/ 5 h 11"/>
                <a:gd name="T8" fmla="*/ 42 w 42"/>
                <a:gd name="T9" fmla="*/ 5 h 11"/>
                <a:gd name="T10" fmla="*/ 37 w 42"/>
                <a:gd name="T11" fmla="*/ 0 h 11"/>
                <a:gd name="T12" fmla="*/ 5 w 42"/>
                <a:gd name="T13" fmla="*/ 0 h 11"/>
                <a:gd name="T14" fmla="*/ 0 w 42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2" y="8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059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840046" cy="1674180"/>
          </a:xfrm>
        </p:spPr>
        <p:txBody>
          <a:bodyPr>
            <a:normAutofit/>
          </a:bodyPr>
          <a:lstStyle/>
          <a:p>
            <a:r>
              <a:rPr lang="en-US" sz="4000" dirty="0"/>
              <a:t>Other Effect Sizes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i="1" dirty="0"/>
              <a:t>R</a:t>
            </a:r>
            <a:r>
              <a:rPr lang="en-US" baseline="30000" dirty="0"/>
              <a:t>2 </a:t>
            </a:r>
            <a:r>
              <a:rPr lang="en-US" dirty="0"/>
              <a:t>=</a:t>
            </a:r>
            <a:r>
              <a:rPr lang="en-US" baseline="30000" dirty="0"/>
              <a:t> </a:t>
            </a:r>
            <a:r>
              <a:rPr lang="en-US" dirty="0"/>
              <a:t>% variance in Social Media explained by hours</a:t>
            </a:r>
            <a:br>
              <a:rPr lang="en-US" dirty="0"/>
            </a:br>
            <a:endParaRPr lang="en-US" dirty="0"/>
          </a:p>
          <a:p>
            <a:r>
              <a:rPr lang="en-US" i="1" dirty="0"/>
              <a:t>R</a:t>
            </a:r>
            <a:r>
              <a:rPr lang="en-US" baseline="30000" dirty="0"/>
              <a:t>2</a:t>
            </a:r>
            <a:r>
              <a:rPr lang="en-US" dirty="0"/>
              <a:t> = 31%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0200414F-8078-7949-8D3A-32F958FF3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15038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Residuals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3084844" cy="3311766"/>
          </a:xfrm>
        </p:spPr>
        <p:txBody>
          <a:bodyPr>
            <a:normAutofit/>
          </a:bodyPr>
          <a:lstStyle/>
          <a:p>
            <a:r>
              <a:rPr lang="en-US" sz="1600" dirty="0"/>
              <a:t>Assumption: residuals do </a:t>
            </a:r>
            <a:r>
              <a:rPr lang="en-US" sz="1600" b="1" dirty="0"/>
              <a:t>not</a:t>
            </a:r>
            <a:r>
              <a:rPr lang="en-US" sz="1600" dirty="0"/>
              <a:t> vary as a function of X 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Residuals are approx. normal, </a:t>
            </a:r>
            <a:r>
              <a:rPr lang="en-US" sz="1600" i="1" dirty="0"/>
              <a:t>M</a:t>
            </a:r>
            <a:r>
              <a:rPr lang="en-US" sz="1600" dirty="0"/>
              <a:t> = 0</a:t>
            </a: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7" name="Picture 6" descr="A picture containing text, table&#10;&#10;Description automatically generated">
            <a:extLst>
              <a:ext uri="{FF2B5EF4-FFF2-40B4-BE49-F238E27FC236}">
                <a16:creationId xmlns:a16="http://schemas.microsoft.com/office/drawing/2014/main" id="{C9D8D646-B0B1-324D-BD44-CBA2D3B17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646" y="151194"/>
            <a:ext cx="7374167" cy="6249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586468-9622-BE47-8C1F-77691DD01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5094" y="1913561"/>
            <a:ext cx="3583439" cy="3036964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A3E0404-86A9-40FA-8DB8-302414EE2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572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RegularSeedRightStep">
      <a:dk1>
        <a:srgbClr val="000000"/>
      </a:dk1>
      <a:lt1>
        <a:srgbClr val="FFFFFF"/>
      </a:lt1>
      <a:dk2>
        <a:srgbClr val="413C24"/>
      </a:dk2>
      <a:lt2>
        <a:srgbClr val="EBEDEF"/>
      </a:lt2>
      <a:accent1>
        <a:srgbClr val="E77B29"/>
      </a:accent1>
      <a:accent2>
        <a:srgbClr val="B9A014"/>
      </a:accent2>
      <a:accent3>
        <a:srgbClr val="87AD1F"/>
      </a:accent3>
      <a:accent4>
        <a:srgbClr val="49BA14"/>
      </a:accent4>
      <a:accent5>
        <a:srgbClr val="21BC31"/>
      </a:accent5>
      <a:accent6>
        <a:srgbClr val="14BA6A"/>
      </a:accent6>
      <a:hlink>
        <a:srgbClr val="478CC1"/>
      </a:hlink>
      <a:folHlink>
        <a:srgbClr val="878787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565</Words>
  <Application>Microsoft Macintosh PowerPoint</Application>
  <PresentationFormat>Widescreen</PresentationFormat>
  <Paragraphs>146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Calibri</vt:lpstr>
      <vt:lpstr>Sagona Book</vt:lpstr>
      <vt:lpstr>Sagona ExtraLight</vt:lpstr>
      <vt:lpstr>RetrospectVTI</vt:lpstr>
      <vt:lpstr>Analysis for Understanding</vt:lpstr>
      <vt:lpstr>Using OLS to Estimate Effects</vt:lpstr>
      <vt:lpstr>New “Big Franchise” Game</vt:lpstr>
      <vt:lpstr>Example</vt:lpstr>
      <vt:lpstr>OLS Regression</vt:lpstr>
      <vt:lpstr>Effect Focus</vt:lpstr>
      <vt:lpstr>Caveat</vt:lpstr>
      <vt:lpstr>Other Effect Sizes</vt:lpstr>
      <vt:lpstr>Residuals</vt:lpstr>
      <vt:lpstr>Python Exercise</vt:lpstr>
      <vt:lpstr>Controlling Confounders</vt:lpstr>
      <vt:lpstr>Warning</vt:lpstr>
      <vt:lpstr>Can We Use It?</vt:lpstr>
      <vt:lpstr>Example</vt:lpstr>
      <vt:lpstr>Statistical Control</vt:lpstr>
      <vt:lpstr>Statistical Control</vt:lpstr>
      <vt:lpstr>Statistical Control</vt:lpstr>
      <vt:lpstr>Example</vt:lpstr>
      <vt:lpstr>Cautionary Notes</vt:lpstr>
      <vt:lpstr>Python Exercise</vt:lpstr>
      <vt:lpstr>Common Mistakes</vt:lpstr>
      <vt:lpstr>#1: Assess Measurement Validity</vt:lpstr>
      <vt:lpstr>Measurement Composites  (Latent Variable Models)</vt:lpstr>
      <vt:lpstr>#2: Do not control for mechanisms</vt:lpstr>
      <vt:lpstr>Python 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for Understanding</dc:title>
  <dc:creator>Carpenter, Tom</dc:creator>
  <cp:lastModifiedBy>Carpenter, Tom</cp:lastModifiedBy>
  <cp:revision>16</cp:revision>
  <dcterms:created xsi:type="dcterms:W3CDTF">2020-01-03T21:14:07Z</dcterms:created>
  <dcterms:modified xsi:type="dcterms:W3CDTF">2020-01-08T08:13:24Z</dcterms:modified>
</cp:coreProperties>
</file>